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77" r:id="rId1"/>
  </p:sldMasterIdLst>
  <p:notesMasterIdLst>
    <p:notesMasterId r:id="rId47"/>
  </p:notesMasterIdLst>
  <p:handoutMasterIdLst>
    <p:handoutMasterId r:id="rId48"/>
  </p:handoutMasterIdLst>
  <p:sldIdLst>
    <p:sldId id="256" r:id="rId2"/>
    <p:sldId id="317" r:id="rId3"/>
    <p:sldId id="257" r:id="rId4"/>
    <p:sldId id="295" r:id="rId5"/>
    <p:sldId id="296" r:id="rId6"/>
    <p:sldId id="299" r:id="rId7"/>
    <p:sldId id="297" r:id="rId8"/>
    <p:sldId id="259" r:id="rId9"/>
    <p:sldId id="261" r:id="rId10"/>
    <p:sldId id="303" r:id="rId11"/>
    <p:sldId id="304" r:id="rId12"/>
    <p:sldId id="318" r:id="rId13"/>
    <p:sldId id="262" r:id="rId14"/>
    <p:sldId id="263" r:id="rId15"/>
    <p:sldId id="264" r:id="rId16"/>
    <p:sldId id="265" r:id="rId17"/>
    <p:sldId id="266" r:id="rId18"/>
    <p:sldId id="269" r:id="rId19"/>
    <p:sldId id="305" r:id="rId20"/>
    <p:sldId id="270" r:id="rId21"/>
    <p:sldId id="307" r:id="rId22"/>
    <p:sldId id="271" r:id="rId23"/>
    <p:sldId id="272" r:id="rId24"/>
    <p:sldId id="309" r:id="rId25"/>
    <p:sldId id="308" r:id="rId26"/>
    <p:sldId id="310" r:id="rId27"/>
    <p:sldId id="274" r:id="rId28"/>
    <p:sldId id="275" r:id="rId29"/>
    <p:sldId id="276" r:id="rId30"/>
    <p:sldId id="278" r:id="rId31"/>
    <p:sldId id="280" r:id="rId32"/>
    <p:sldId id="282" r:id="rId33"/>
    <p:sldId id="283" r:id="rId34"/>
    <p:sldId id="284" r:id="rId35"/>
    <p:sldId id="285" r:id="rId36"/>
    <p:sldId id="288" r:id="rId37"/>
    <p:sldId id="289" r:id="rId38"/>
    <p:sldId id="290" r:id="rId39"/>
    <p:sldId id="292" r:id="rId40"/>
    <p:sldId id="311" r:id="rId41"/>
    <p:sldId id="312" r:id="rId42"/>
    <p:sldId id="314" r:id="rId43"/>
    <p:sldId id="291" r:id="rId44"/>
    <p:sldId id="293" r:id="rId45"/>
    <p:sldId id="316" r:id="rId46"/>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aoyuan l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outline"/>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82" autoAdjust="0"/>
  </p:normalViewPr>
  <p:slideViewPr>
    <p:cSldViewPr snapToGrid="0" snapToObjects="1">
      <p:cViewPr>
        <p:scale>
          <a:sx n="120" d="100"/>
          <a:sy n="120" d="100"/>
        </p:scale>
        <p:origin x="-13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11ECC9-4DE7-FC4C-B4E0-ACBE2B24238D}" type="datetimeFigureOut">
              <a:rPr kumimoji="1" lang="zh-CN" altLang="en-US" smtClean="0"/>
              <a:t>12-4-20</a:t>
            </a:fld>
            <a:endParaRPr kumimoji="1"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F9B98B-C467-0344-8476-B57542251103}" type="slidenum">
              <a:rPr kumimoji="1" lang="zh-CN" altLang="en-US" smtClean="0"/>
              <a:t>‹#›</a:t>
            </a:fld>
            <a:endParaRPr kumimoji="1" lang="zh-CN" altLang="en-US"/>
          </a:p>
        </p:txBody>
      </p:sp>
    </p:spTree>
    <p:extLst>
      <p:ext uri="{BB962C8B-B14F-4D97-AF65-F5344CB8AC3E}">
        <p14:creationId xmlns:p14="http://schemas.microsoft.com/office/powerpoint/2010/main" val="2262724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46D4B-C34D-D541-9DA6-7DD8C699612B}" type="datetimeFigureOut">
              <a:rPr kumimoji="1" lang="zh-CN" altLang="en-US" smtClean="0"/>
              <a:t>12-4-20</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72EF4-F82B-B64B-A020-B2798CA01ECA}" type="slidenum">
              <a:rPr kumimoji="1" lang="zh-CN" altLang="en-US" smtClean="0"/>
              <a:t>‹#›</a:t>
            </a:fld>
            <a:endParaRPr kumimoji="1" lang="zh-CN" altLang="en-US"/>
          </a:p>
        </p:txBody>
      </p:sp>
    </p:spTree>
    <p:extLst>
      <p:ext uri="{BB962C8B-B14F-4D97-AF65-F5344CB8AC3E}">
        <p14:creationId xmlns:p14="http://schemas.microsoft.com/office/powerpoint/2010/main" val="10389653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dirty="0" smtClean="0"/>
              <a:t>本研究是一个定量的微观定量研究。将从认知负荷角度探讨二语学术听力和阅读理解的关系。</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a:t>
            </a:fld>
            <a:endParaRPr kumimoji="1" lang="zh-CN" altLang="en-US"/>
          </a:p>
        </p:txBody>
      </p:sp>
    </p:spTree>
    <p:extLst>
      <p:ext uri="{BB962C8B-B14F-4D97-AF65-F5344CB8AC3E}">
        <p14:creationId xmlns:p14="http://schemas.microsoft.com/office/powerpoint/2010/main" val="53770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综合以往听读研究，研究者们发现尽管听读有许多相似之处，但在使用策略和理解过程等方面受到输入模式和学习者语言水平等因素的影响</a:t>
            </a:r>
            <a:r>
              <a:rPr lang="en-US" altLang="zh-CN" dirty="0" smtClean="0"/>
              <a:t> (Kwon, 2005; Lund, 1991; Park, 2004;</a:t>
            </a:r>
            <a:r>
              <a:rPr lang="zh-CN" altLang="zh-CN" dirty="0" smtClean="0"/>
              <a:t>再加最新的！</a:t>
            </a:r>
            <a:r>
              <a:rPr lang="en-US" altLang="zh-CN" dirty="0" smtClean="0"/>
              <a:t>)</a:t>
            </a:r>
            <a:r>
              <a:rPr lang="zh-CN" altLang="zh-CN" dirty="0" smtClean="0"/>
              <a:t>。至今，相关研究仅仅在表象层面上比较两种技能，没有研究就听读的认知心理机制进行探索。近来虽有研究者从工作记忆角度解释研究结果（</a:t>
            </a:r>
            <a:r>
              <a:rPr lang="en-US" altLang="zh-CN" dirty="0" smtClean="0"/>
              <a:t>Vidal 2011</a:t>
            </a:r>
            <a:r>
              <a:rPr lang="zh-CN" altLang="zh-CN" dirty="0" smtClean="0"/>
              <a:t>，</a:t>
            </a:r>
            <a:r>
              <a:rPr lang="en-US" altLang="zh-CN" dirty="0" err="1" smtClean="0"/>
              <a:t>Leeser</a:t>
            </a:r>
            <a:r>
              <a:rPr lang="en-US" altLang="zh-CN" dirty="0" smtClean="0"/>
              <a:t> 2004</a:t>
            </a:r>
            <a:r>
              <a:rPr lang="zh-CN" altLang="zh-CN" dirty="0" smtClean="0"/>
              <a:t>），但仍无相关研究提供实证。</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17</a:t>
            </a:fld>
            <a:endParaRPr kumimoji="1" lang="zh-CN" altLang="en-US"/>
          </a:p>
        </p:txBody>
      </p:sp>
    </p:spTree>
    <p:extLst>
      <p:ext uri="{BB962C8B-B14F-4D97-AF65-F5344CB8AC3E}">
        <p14:creationId xmlns:p14="http://schemas.microsoft.com/office/powerpoint/2010/main" val="404194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工作记忆由四部份组成：语音环</a:t>
            </a:r>
            <a:r>
              <a:rPr lang="en-US" altLang="zh-CN" dirty="0" smtClean="0"/>
              <a:t>(phonological loop)</a:t>
            </a:r>
            <a:r>
              <a:rPr lang="zh-CN" altLang="zh-CN" dirty="0" smtClean="0"/>
              <a:t>，贮存与复述言语信息，在获得言语词汇中起到重要的作用；视觉空间模板</a:t>
            </a:r>
            <a:r>
              <a:rPr lang="en-US" altLang="zh-CN" dirty="0" smtClean="0"/>
              <a:t>(</a:t>
            </a:r>
            <a:r>
              <a:rPr lang="en-US" altLang="zh-CN" dirty="0" err="1" smtClean="0"/>
              <a:t>visuospatial</a:t>
            </a:r>
            <a:r>
              <a:rPr lang="en-US" altLang="zh-CN" dirty="0" smtClean="0"/>
              <a:t> sketchpad)</a:t>
            </a:r>
            <a:r>
              <a:rPr lang="zh-CN" altLang="zh-CN" dirty="0" smtClean="0"/>
              <a:t>，负责视觉信息的保持和控制；中央执行系统</a:t>
            </a:r>
            <a:r>
              <a:rPr lang="en-US" altLang="zh-CN" dirty="0" smtClean="0"/>
              <a:t>(central executive)</a:t>
            </a:r>
            <a:r>
              <a:rPr lang="zh-CN" altLang="zh-CN" dirty="0" smtClean="0"/>
              <a:t>，起到控制作用，保证大脑将注意集中在相关信息及加工过程上，而对无关信息进行抑制；情节缓冲器</a:t>
            </a:r>
            <a:r>
              <a:rPr lang="en-US" altLang="zh-CN" dirty="0" smtClean="0"/>
              <a:t>(episodic buffer)</a:t>
            </a:r>
            <a:r>
              <a:rPr lang="zh-CN" altLang="zh-CN" dirty="0" smtClean="0"/>
              <a:t>，在中枢执行系统的控制之下保持加工后的信息并支持后续的加工操作。</a:t>
            </a: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18</a:t>
            </a:fld>
            <a:endParaRPr kumimoji="1" lang="zh-CN" altLang="en-US"/>
          </a:p>
        </p:txBody>
      </p:sp>
    </p:spTree>
    <p:extLst>
      <p:ext uri="{BB962C8B-B14F-4D97-AF65-F5344CB8AC3E}">
        <p14:creationId xmlns:p14="http://schemas.microsoft.com/office/powerpoint/2010/main" val="249480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工作记忆由四部份组成：语音环</a:t>
            </a:r>
            <a:r>
              <a:rPr lang="en-US" altLang="zh-CN" dirty="0" smtClean="0"/>
              <a:t>(phonological loop)</a:t>
            </a:r>
            <a:r>
              <a:rPr lang="zh-CN" altLang="zh-CN" dirty="0" smtClean="0"/>
              <a:t>，贮存与复述言语信息，在获得言语词汇中起到重要的作用；视觉空间模板</a:t>
            </a:r>
            <a:r>
              <a:rPr lang="en-US" altLang="zh-CN" dirty="0" smtClean="0"/>
              <a:t>(</a:t>
            </a:r>
            <a:r>
              <a:rPr lang="en-US" altLang="zh-CN" dirty="0" err="1" smtClean="0"/>
              <a:t>visuospatial</a:t>
            </a:r>
            <a:r>
              <a:rPr lang="en-US" altLang="zh-CN" dirty="0" smtClean="0"/>
              <a:t> sketchpad)</a:t>
            </a:r>
            <a:r>
              <a:rPr lang="zh-CN" altLang="zh-CN" dirty="0" smtClean="0"/>
              <a:t>，负责视觉信息的保持和控制；中央执行系统</a:t>
            </a:r>
            <a:r>
              <a:rPr lang="en-US" altLang="zh-CN" dirty="0" smtClean="0"/>
              <a:t>(central executive)</a:t>
            </a:r>
            <a:r>
              <a:rPr lang="zh-CN" altLang="zh-CN" dirty="0" smtClean="0"/>
              <a:t>，起到控制作用，保证大脑将注意集中在相关信息及加工过程上，而对无关信息进行抑制；情节缓冲器</a:t>
            </a:r>
            <a:r>
              <a:rPr lang="en-US" altLang="zh-CN" dirty="0" smtClean="0"/>
              <a:t>(episodic buffer)</a:t>
            </a:r>
            <a:r>
              <a:rPr lang="zh-CN" altLang="zh-CN" dirty="0" smtClean="0"/>
              <a:t>，在中枢执行系统的控制之下保持加工后的信息并支持后续的加工操作。</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19</a:t>
            </a:fld>
            <a:endParaRPr kumimoji="1" lang="zh-CN" altLang="en-US"/>
          </a:p>
        </p:txBody>
      </p:sp>
    </p:spTree>
    <p:extLst>
      <p:ext uri="{BB962C8B-B14F-4D97-AF65-F5344CB8AC3E}">
        <p14:creationId xmlns:p14="http://schemas.microsoft.com/office/powerpoint/2010/main" val="310072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CLT </a:t>
            </a:r>
            <a:r>
              <a:rPr lang="zh-CN" altLang="en-US" sz="1200" kern="1200" dirty="0" smtClean="0">
                <a:solidFill>
                  <a:schemeClr val="tx1"/>
                </a:solidFill>
                <a:latin typeface="+mn-lt"/>
                <a:ea typeface="+mn-ea"/>
                <a:cs typeface="+mn-cs"/>
              </a:rPr>
              <a:t>认为有三种类型的认知负荷：内部认知负荷，外部认知负荷和关联认知负荷。由于元素间交互形成的负荷称为内部认知负荷，它取决于所要学习的材料的本质与学习者的专业知识之间的交互，教学设计者不能对它产生直接的影响。外部认知负荷是超越内部认知负荷的额外负荷，它主要是由设计不当的教学引起的。关联认知负荷于</a:t>
            </a:r>
            <a:r>
              <a:rPr lang="en-US" altLang="zh-CN" sz="1200" kern="1200" dirty="0" smtClean="0">
                <a:solidFill>
                  <a:schemeClr val="tx1"/>
                </a:solidFill>
                <a:latin typeface="+mn-lt"/>
                <a:ea typeface="+mn-ea"/>
                <a:cs typeface="+mn-cs"/>
              </a:rPr>
              <a:t>1998</a:t>
            </a:r>
            <a:r>
              <a:rPr lang="zh-CN" altLang="en-US" sz="1200" kern="1200" dirty="0" smtClean="0">
                <a:solidFill>
                  <a:schemeClr val="tx1"/>
                </a:solidFill>
                <a:latin typeface="+mn-lt"/>
                <a:ea typeface="+mn-ea"/>
                <a:cs typeface="+mn-cs"/>
              </a:rPr>
              <a:t>年提出，是指与促进图式构建和图式自动化过程相关的负荷。外部认知负荷和关联认知负荷都直接受控于教学设计者。三种类型的认知负荷是相互叠加的。为了促进有效学习的发生，在教学过程中应尽可能减少外部认知负荷，增加关联认知负荷，并且使总的认知负荷不超出学习者个体能承受的认知负荷。</a:t>
            </a:r>
            <a:endParaRPr kumimoji="1" lang="zh-CN" alt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21</a:t>
            </a:fld>
            <a:endParaRPr kumimoji="1" lang="zh-CN" altLang="en-US"/>
          </a:p>
        </p:txBody>
      </p:sp>
    </p:spTree>
    <p:extLst>
      <p:ext uri="{BB962C8B-B14F-4D97-AF65-F5344CB8AC3E}">
        <p14:creationId xmlns:p14="http://schemas.microsoft.com/office/powerpoint/2010/main" val="227422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22</a:t>
            </a:fld>
            <a:endParaRPr kumimoji="1" lang="zh-CN" altLang="en-US"/>
          </a:p>
        </p:txBody>
      </p:sp>
    </p:spTree>
    <p:extLst>
      <p:ext uri="{BB962C8B-B14F-4D97-AF65-F5344CB8AC3E}">
        <p14:creationId xmlns:p14="http://schemas.microsoft.com/office/powerpoint/2010/main" val="284382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关键图示的概念来自于浸入式教学。</a:t>
            </a:r>
            <a:r>
              <a:rPr lang="en-US" altLang="zh-CN" dirty="0" smtClean="0"/>
              <a:t>Mohan</a:t>
            </a:r>
            <a:r>
              <a:rPr lang="zh-CN" altLang="zh-CN" dirty="0" smtClean="0"/>
              <a:t>（</a:t>
            </a:r>
            <a:r>
              <a:rPr lang="en-US" altLang="zh-CN" dirty="0" smtClean="0"/>
              <a:t>1986</a:t>
            </a:r>
            <a:r>
              <a:rPr lang="zh-CN" altLang="zh-CN" dirty="0" smtClean="0"/>
              <a:t>）认为在语言和学科内容之间存在六个知识结构，它们贯穿于学科知识和思维中，是表现为语言形式的意义结构，建构起学科内容和语言学习的主要框架，具体包括分类（</a:t>
            </a:r>
            <a:r>
              <a:rPr lang="en-US" altLang="zh-CN" dirty="0" smtClean="0"/>
              <a:t>classification</a:t>
            </a:r>
            <a:r>
              <a:rPr lang="zh-CN" altLang="zh-CN" dirty="0" smtClean="0"/>
              <a:t>）、一般原理（</a:t>
            </a:r>
            <a:r>
              <a:rPr lang="en-US" altLang="zh-CN" dirty="0" smtClean="0"/>
              <a:t>principles</a:t>
            </a:r>
            <a:r>
              <a:rPr lang="zh-CN" altLang="zh-CN" dirty="0" smtClean="0"/>
              <a:t>）、评价（</a:t>
            </a:r>
            <a:r>
              <a:rPr lang="en-US" altLang="zh-CN" dirty="0" smtClean="0"/>
              <a:t>evaluation</a:t>
            </a:r>
            <a:r>
              <a:rPr lang="zh-CN" altLang="zh-CN" dirty="0" smtClean="0"/>
              <a:t>）、描写（</a:t>
            </a:r>
            <a:r>
              <a:rPr lang="en-US" altLang="zh-CN" dirty="0" smtClean="0"/>
              <a:t>description</a:t>
            </a:r>
            <a:r>
              <a:rPr lang="zh-CN" altLang="zh-CN" dirty="0" smtClean="0"/>
              <a:t>）、次序（</a:t>
            </a:r>
            <a:r>
              <a:rPr lang="en-US" altLang="zh-CN" dirty="0" smtClean="0"/>
              <a:t>sequence</a:t>
            </a:r>
            <a:r>
              <a:rPr lang="zh-CN" altLang="zh-CN" dirty="0" smtClean="0"/>
              <a:t>）和选择（</a:t>
            </a:r>
            <a:r>
              <a:rPr lang="en-US" altLang="zh-CN" dirty="0" smtClean="0"/>
              <a:t>choice</a:t>
            </a:r>
            <a:r>
              <a:rPr lang="zh-CN" altLang="zh-CN" dirty="0" smtClean="0"/>
              <a:t>）六种知识结构。知识结构可以通过关键图示呈现出来</a:t>
            </a: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23</a:t>
            </a:fld>
            <a:endParaRPr kumimoji="1" lang="zh-CN" altLang="en-US"/>
          </a:p>
        </p:txBody>
      </p:sp>
    </p:spTree>
    <p:extLst>
      <p:ext uri="{BB962C8B-B14F-4D97-AF65-F5344CB8AC3E}">
        <p14:creationId xmlns:p14="http://schemas.microsoft.com/office/powerpoint/2010/main" val="179263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关键图示是由节点和线条组成的图表、图形，如分类可以由树形图表示、次序可以由时间轴表示。</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25</a:t>
            </a:fld>
            <a:endParaRPr kumimoji="1" lang="zh-CN" altLang="en-US"/>
          </a:p>
        </p:txBody>
      </p:sp>
    </p:spTree>
    <p:extLst>
      <p:ext uri="{BB962C8B-B14F-4D97-AF65-F5344CB8AC3E}">
        <p14:creationId xmlns:p14="http://schemas.microsoft.com/office/powerpoint/2010/main" val="3897089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本实验由定量研究和定性研究组成。实验为两个前测――后测的重复测量设计，分别是听力模式和阅读模式，在前测中被试未被提供关键图示，后测有图示。</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28</a:t>
            </a:fld>
            <a:endParaRPr kumimoji="1" lang="zh-CN" altLang="en-US"/>
          </a:p>
        </p:txBody>
      </p:sp>
    </p:spTree>
    <p:extLst>
      <p:ext uri="{BB962C8B-B14F-4D97-AF65-F5344CB8AC3E}">
        <p14:creationId xmlns:p14="http://schemas.microsoft.com/office/powerpoint/2010/main" val="34561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本研究的重心是语篇理解，对被试二语的词句解码能力要求较高，因此我们选取中高英语水平的学生为被试。</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29</a:t>
            </a:fld>
            <a:endParaRPr kumimoji="1" lang="zh-CN" altLang="en-US"/>
          </a:p>
        </p:txBody>
      </p:sp>
    </p:spTree>
    <p:extLst>
      <p:ext uri="{BB962C8B-B14F-4D97-AF65-F5344CB8AC3E}">
        <p14:creationId xmlns:p14="http://schemas.microsoft.com/office/powerpoint/2010/main" val="105421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，分听力版和阅读版。测试中共有</a:t>
            </a:r>
            <a:r>
              <a:rPr lang="en-US" altLang="zh-CN" dirty="0" smtClean="0"/>
              <a:t>4</a:t>
            </a:r>
            <a:r>
              <a:rPr lang="zh-CN" altLang="zh-CN" dirty="0" smtClean="0"/>
              <a:t>套英语简单陈述句，每套有</a:t>
            </a:r>
            <a:r>
              <a:rPr lang="en-US" altLang="zh-CN" dirty="0" smtClean="0"/>
              <a:t>5</a:t>
            </a:r>
            <a:r>
              <a:rPr lang="zh-CN" altLang="zh-CN" dirty="0" smtClean="0"/>
              <a:t>组句子，第</a:t>
            </a:r>
            <a:r>
              <a:rPr lang="en-US" altLang="zh-CN" dirty="0" smtClean="0"/>
              <a:t>1</a:t>
            </a:r>
            <a:r>
              <a:rPr lang="zh-CN" altLang="zh-CN" dirty="0" smtClean="0"/>
              <a:t>套中每组两句话，之后每套中每组句子的数量依次递增。每句</a:t>
            </a:r>
            <a:r>
              <a:rPr lang="en-US" altLang="zh-CN" dirty="0" smtClean="0"/>
              <a:t>6</a:t>
            </a:r>
            <a:r>
              <a:rPr lang="zh-CN" altLang="zh-CN" dirty="0" smtClean="0"/>
              <a:t>－</a:t>
            </a:r>
            <a:r>
              <a:rPr lang="en-US" altLang="zh-CN" dirty="0" smtClean="0"/>
              <a:t>8</a:t>
            </a:r>
            <a:r>
              <a:rPr lang="zh-CN" altLang="zh-CN" dirty="0" smtClean="0"/>
              <a:t>个单词（控制在</a:t>
            </a:r>
            <a:r>
              <a:rPr lang="en-US" altLang="zh-CN" dirty="0" smtClean="0"/>
              <a:t>9</a:t>
            </a:r>
            <a:r>
              <a:rPr lang="zh-CN" altLang="zh-CN" dirty="0" smtClean="0"/>
              <a:t>至</a:t>
            </a:r>
            <a:r>
              <a:rPr lang="en-US" altLang="zh-CN" dirty="0" smtClean="0"/>
              <a:t>16</a:t>
            </a:r>
            <a:r>
              <a:rPr lang="zh-CN" altLang="zh-CN" dirty="0" smtClean="0"/>
              <a:t>个音节间），其中听力版的语速为每秒钟一个单词。被试根据句子中的谓语动词可否搭配有生命的主语或宾语来判断句子是否符合日常思维逻辑，如 “</a:t>
            </a:r>
            <a:r>
              <a:rPr lang="en-US" altLang="zh-CN" dirty="0" smtClean="0"/>
              <a:t>The cake jumped into the car.</a:t>
            </a:r>
            <a:r>
              <a:rPr lang="zh-CN" altLang="zh-CN" dirty="0" smtClean="0"/>
              <a:t>”是不符合逻辑的。被试逻辑判断对错被记录下来（测试加工能力）</a:t>
            </a:r>
            <a:r>
              <a:rPr lang="en-US" altLang="zh-CN" dirty="0" smtClean="0"/>
              <a:t>,</a:t>
            </a:r>
            <a:r>
              <a:rPr lang="zh-CN" altLang="zh-CN" dirty="0" smtClean="0"/>
              <a:t>逻辑判断时间程序自动以毫秒为单位计时（测试加工能力），只有判断正确的句子被电脑自动计时，一组句子结束后被试按顺序回忆本组中每句话的最后一个单词（测试存储能力）。每套中回忆对三组即为通过，得分为每组中的句子数，若回忆对两组得</a:t>
            </a:r>
            <a:r>
              <a:rPr lang="en-US" altLang="zh-CN" dirty="0" smtClean="0"/>
              <a:t>0.5</a:t>
            </a:r>
            <a:r>
              <a:rPr lang="zh-CN" altLang="zh-CN" dirty="0" smtClean="0"/>
              <a:t>分。广度测试中的三部分分数（正确判断平均反应时，正确判断百分数和回忆广度）被转换成</a:t>
            </a:r>
            <a:r>
              <a:rPr lang="en-US" altLang="zh-CN" dirty="0" smtClean="0"/>
              <a:t>Z</a:t>
            </a:r>
            <a:r>
              <a:rPr lang="zh-CN" altLang="zh-CN" dirty="0" smtClean="0"/>
              <a:t>分数，反应时</a:t>
            </a:r>
            <a:r>
              <a:rPr lang="en-US" altLang="zh-CN" dirty="0" smtClean="0"/>
              <a:t>z</a:t>
            </a:r>
            <a:r>
              <a:rPr lang="zh-CN" altLang="zh-CN" dirty="0" smtClean="0"/>
              <a:t>分数乘以（－</a:t>
            </a:r>
            <a:r>
              <a:rPr lang="en-US" altLang="zh-CN" dirty="0" smtClean="0"/>
              <a:t>1</a:t>
            </a:r>
            <a:r>
              <a:rPr lang="zh-CN" altLang="zh-CN" dirty="0" smtClean="0"/>
              <a:t>），三部分平均数即为广度成绩。</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30</a:t>
            </a:fld>
            <a:endParaRPr kumimoji="1" lang="zh-CN" altLang="en-US"/>
          </a:p>
        </p:txBody>
      </p:sp>
    </p:spTree>
    <p:extLst>
      <p:ext uri="{BB962C8B-B14F-4D97-AF65-F5344CB8AC3E}">
        <p14:creationId xmlns:p14="http://schemas.microsoft.com/office/powerpoint/2010/main" val="351329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a:t>
            </a:fld>
            <a:endParaRPr kumimoji="1" lang="zh-CN" altLang="en-US"/>
          </a:p>
        </p:txBody>
      </p:sp>
    </p:spTree>
    <p:extLst>
      <p:ext uri="{BB962C8B-B14F-4D97-AF65-F5344CB8AC3E}">
        <p14:creationId xmlns:p14="http://schemas.microsoft.com/office/powerpoint/2010/main" val="72576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32</a:t>
            </a:fld>
            <a:endParaRPr kumimoji="1" lang="zh-CN" altLang="en-US"/>
          </a:p>
        </p:txBody>
      </p:sp>
    </p:spTree>
    <p:extLst>
      <p:ext uri="{BB962C8B-B14F-4D97-AF65-F5344CB8AC3E}">
        <p14:creationId xmlns:p14="http://schemas.microsoft.com/office/powerpoint/2010/main" val="3432649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无论是在前测还是后测中，听力水平都明显低于阅读水平，且结合上文回归分析结果所示，工作记忆容量对听力理解的解释力和控制力要高于阅读理解。 </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33</a:t>
            </a:fld>
            <a:endParaRPr kumimoji="1" lang="zh-CN" altLang="en-US"/>
          </a:p>
        </p:txBody>
      </p:sp>
    </p:spTree>
    <p:extLst>
      <p:ext uri="{BB962C8B-B14F-4D97-AF65-F5344CB8AC3E}">
        <p14:creationId xmlns:p14="http://schemas.microsoft.com/office/powerpoint/2010/main" val="279273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由于听力和阅读在输入信号的物理特征上的差别（</a:t>
            </a:r>
            <a:r>
              <a:rPr lang="en-US" altLang="zh-CN" dirty="0" err="1" smtClean="0"/>
              <a:t>Flowerdew</a:t>
            </a:r>
            <a:r>
              <a:rPr lang="zh-CN" altLang="zh-CN" dirty="0" smtClean="0"/>
              <a:t>，</a:t>
            </a:r>
            <a:r>
              <a:rPr lang="en-US" altLang="zh-CN" dirty="0" smtClean="0"/>
              <a:t>1994</a:t>
            </a:r>
            <a:r>
              <a:rPr lang="zh-CN" altLang="zh-CN" dirty="0" smtClean="0"/>
              <a:t>），特别是听觉输入信号转瞬即逝，学习者在听的时候要在有限的工作记忆中储存尽量多的文本，同时又要尽快处理输入信息，以防其被新信息取代，而学习者在阅读的时候可以反复回看同一篇文字，直到他们理解了这段文字为止。另外，在阅读时词、句的界限有空格和标点注明，易于读者辨别，而在听时，听者还要依靠知识和经验来划分词、句，这就又耗费了一些精力。</a:t>
            </a: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34</a:t>
            </a:fld>
            <a:endParaRPr kumimoji="1" lang="zh-CN" altLang="en-US"/>
          </a:p>
        </p:txBody>
      </p:sp>
    </p:spTree>
    <p:extLst>
      <p:ext uri="{BB962C8B-B14F-4D97-AF65-F5344CB8AC3E}">
        <p14:creationId xmlns:p14="http://schemas.microsoft.com/office/powerpoint/2010/main" val="3525270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从图一和图二显示的两因素各水平下的被试听力和阅读成绩的均值变化可看出，工作记忆高水平组的倾斜度大于中低水平组，</a:t>
            </a:r>
            <a:r>
              <a:rPr lang="en-US" altLang="zh-CN" sz="1200" b="1" kern="1200" dirty="0" smtClean="0">
                <a:solidFill>
                  <a:schemeClr val="tx1"/>
                </a:solidFill>
                <a:effectLst/>
                <a:latin typeface="+mn-lt"/>
                <a:ea typeface="+mn-ea"/>
                <a:cs typeface="+mn-cs"/>
              </a:rPr>
              <a:t>2</a:t>
            </a:r>
            <a:r>
              <a:rPr lang="zh-CN" altLang="zh-CN" sz="1200" b="1" kern="1200" dirty="0" smtClean="0">
                <a:solidFill>
                  <a:schemeClr val="tx1"/>
                </a:solidFill>
                <a:effectLst/>
                <a:latin typeface="+mn-lt"/>
                <a:ea typeface="+mn-ea"/>
                <a:cs typeface="+mn-cs"/>
              </a:rPr>
              <a:t>靠以及</a:t>
            </a:r>
            <a:r>
              <a:rPr lang="en-US" altLang="zh-CN" sz="1200" b="1" kern="1200" dirty="0" smtClean="0">
                <a:solidFill>
                  <a:schemeClr val="tx1"/>
                </a:solidFill>
                <a:effectLst/>
                <a:latin typeface="+mn-lt"/>
                <a:ea typeface="+mn-ea"/>
                <a:cs typeface="+mn-cs"/>
              </a:rPr>
              <a:t>enter</a:t>
            </a:r>
            <a:r>
              <a:rPr lang="zh-CN" altLang="zh-CN" sz="1200" b="1" kern="1200" dirty="0" smtClean="0">
                <a:solidFill>
                  <a:schemeClr val="tx1"/>
                </a:solidFill>
                <a:effectLst/>
                <a:latin typeface="+mn-lt"/>
                <a:ea typeface="+mn-ea"/>
                <a:cs typeface="+mn-cs"/>
              </a:rPr>
              <a:t>）</a:t>
            </a:r>
            <a:r>
              <a:rPr lang="en-US" altLang="zh-CN" sz="1200" b="1" kern="1200" dirty="0" smtClean="0">
                <a:solidFill>
                  <a:schemeClr val="tx1"/>
                </a:solidFill>
                <a:effectLst/>
                <a:latin typeface="+mn-lt"/>
                <a:ea typeface="+mn-ea"/>
                <a:cs typeface="+mn-cs"/>
              </a:rPr>
              <a:t>1</a:t>
            </a:r>
            <a:r>
              <a:rPr lang="zh-CN" altLang="zh-CN" sz="1200" b="1" kern="1200" dirty="0" smtClean="0">
                <a:solidFill>
                  <a:schemeClr val="tx1"/>
                </a:solidFill>
                <a:effectLst/>
                <a:latin typeface="+mn-lt"/>
                <a:ea typeface="+mn-ea"/>
                <a:cs typeface="+mn-cs"/>
              </a:rPr>
              <a:t>要记忆令有令有</a:t>
            </a:r>
            <a:r>
              <a:rPr lang="zh-CN" altLang="zh-CN" sz="1200" kern="1200" dirty="0" smtClean="0">
                <a:solidFill>
                  <a:schemeClr val="tx1"/>
                </a:solidFill>
                <a:effectLst/>
                <a:latin typeface="+mn-lt"/>
                <a:ea typeface="+mn-ea"/>
                <a:cs typeface="+mn-cs"/>
              </a:rPr>
              <a:t>说明关键图示对不同工作记忆组的被试影响不同。为了进一步明确差异来源，进行对工作记忆三组分别配对样本的平均数差异检验，发现在听力测试中，关键图示对三组被试的作用均显著，但按工作记忆由低至高依次递减（低：</a:t>
            </a:r>
            <a:r>
              <a:rPr lang="en-US" altLang="zh-CN" sz="1200" kern="1200" dirty="0" smtClean="0">
                <a:solidFill>
                  <a:schemeClr val="tx1"/>
                </a:solidFill>
                <a:effectLst/>
                <a:latin typeface="+mn-lt"/>
                <a:ea typeface="+mn-ea"/>
                <a:cs typeface="+mn-cs"/>
              </a:rPr>
              <a:t>MD</a:t>
            </a:r>
            <a:r>
              <a:rPr lang="zh-CN" altLang="zh-CN" sz="1200" kern="1200" dirty="0" smtClean="0">
                <a:solidFill>
                  <a:schemeClr val="tx1"/>
                </a:solidFill>
                <a:effectLst/>
                <a:latin typeface="+mn-lt"/>
                <a:ea typeface="+mn-ea"/>
                <a:cs typeface="+mn-cs"/>
              </a:rPr>
              <a:t>（前测</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后测）</a:t>
            </a:r>
            <a:r>
              <a:rPr lang="en-US" altLang="zh-CN" sz="1200" kern="1200" dirty="0" smtClean="0">
                <a:solidFill>
                  <a:schemeClr val="tx1"/>
                </a:solidFill>
                <a:effectLst/>
                <a:latin typeface="+mn-lt"/>
                <a:ea typeface="+mn-ea"/>
                <a:cs typeface="+mn-cs"/>
              </a:rPr>
              <a:t>=-15.93</a:t>
            </a:r>
            <a:r>
              <a:rPr lang="zh-CN" altLang="zh-CN" sz="1200" kern="1200" dirty="0" smtClean="0">
                <a:solidFill>
                  <a:schemeClr val="tx1"/>
                </a:solidFill>
                <a:effectLst/>
                <a:latin typeface="+mn-lt"/>
                <a:ea typeface="+mn-ea"/>
                <a:cs typeface="+mn-cs"/>
              </a:rPr>
              <a:t>；中：</a:t>
            </a:r>
            <a:r>
              <a:rPr lang="en-US" altLang="zh-CN" sz="1200" kern="1200" dirty="0" smtClean="0">
                <a:solidFill>
                  <a:schemeClr val="tx1"/>
                </a:solidFill>
                <a:effectLst/>
                <a:latin typeface="+mn-lt"/>
                <a:ea typeface="+mn-ea"/>
                <a:cs typeface="+mn-cs"/>
              </a:rPr>
              <a:t>MD=-11.92</a:t>
            </a:r>
            <a:r>
              <a:rPr lang="zh-CN" altLang="zh-CN" sz="1200" kern="1200" dirty="0" smtClean="0">
                <a:solidFill>
                  <a:schemeClr val="tx1"/>
                </a:solidFill>
                <a:effectLst/>
                <a:latin typeface="+mn-lt"/>
                <a:ea typeface="+mn-ea"/>
                <a:cs typeface="+mn-cs"/>
              </a:rPr>
              <a:t>；高：</a:t>
            </a:r>
            <a:r>
              <a:rPr lang="en-US" altLang="zh-CN" sz="1200" kern="1200" dirty="0" smtClean="0">
                <a:solidFill>
                  <a:schemeClr val="tx1"/>
                </a:solidFill>
                <a:effectLst/>
                <a:latin typeface="+mn-lt"/>
                <a:ea typeface="+mn-ea"/>
                <a:cs typeface="+mn-cs"/>
              </a:rPr>
              <a:t>MD=-9.23</a:t>
            </a:r>
            <a:r>
              <a:rPr lang="zh-CN" altLang="zh-CN" sz="1200" kern="1200" dirty="0" smtClean="0">
                <a:solidFill>
                  <a:schemeClr val="tx1"/>
                </a:solidFill>
                <a:effectLst/>
                <a:latin typeface="+mn-lt"/>
                <a:ea typeface="+mn-ea"/>
                <a:cs typeface="+mn-cs"/>
              </a:rPr>
              <a:t>）；在阅读中，与听力类似的是，关键图示的作用按工作记忆由低至高依次递减（低：</a:t>
            </a:r>
            <a:r>
              <a:rPr lang="en-US" altLang="zh-CN" sz="1200" kern="1200" dirty="0" smtClean="0">
                <a:solidFill>
                  <a:schemeClr val="tx1"/>
                </a:solidFill>
                <a:effectLst/>
                <a:latin typeface="+mn-lt"/>
                <a:ea typeface="+mn-ea"/>
                <a:cs typeface="+mn-cs"/>
              </a:rPr>
              <a:t>MD</a:t>
            </a:r>
            <a:r>
              <a:rPr lang="zh-CN" altLang="zh-CN" sz="1200" kern="1200" dirty="0" smtClean="0">
                <a:solidFill>
                  <a:schemeClr val="tx1"/>
                </a:solidFill>
                <a:effectLst/>
                <a:latin typeface="+mn-lt"/>
                <a:ea typeface="+mn-ea"/>
                <a:cs typeface="+mn-cs"/>
              </a:rPr>
              <a:t>（前测</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后测）</a:t>
            </a:r>
            <a:r>
              <a:rPr lang="en-US" altLang="zh-CN" sz="1200" kern="1200" dirty="0" smtClean="0">
                <a:solidFill>
                  <a:schemeClr val="tx1"/>
                </a:solidFill>
                <a:effectLst/>
                <a:latin typeface="+mn-lt"/>
                <a:ea typeface="+mn-ea"/>
                <a:cs typeface="+mn-cs"/>
              </a:rPr>
              <a:t>=-6.04</a:t>
            </a:r>
            <a:r>
              <a:rPr lang="zh-CN" altLang="zh-CN" sz="1200" kern="1200" dirty="0" smtClean="0">
                <a:solidFill>
                  <a:schemeClr val="tx1"/>
                </a:solidFill>
                <a:effectLst/>
                <a:latin typeface="+mn-lt"/>
                <a:ea typeface="+mn-ea"/>
                <a:cs typeface="+mn-cs"/>
              </a:rPr>
              <a:t>；中：</a:t>
            </a:r>
            <a:r>
              <a:rPr lang="en-US" altLang="zh-CN" sz="1200" kern="1200" dirty="0" smtClean="0">
                <a:solidFill>
                  <a:schemeClr val="tx1"/>
                </a:solidFill>
                <a:effectLst/>
                <a:latin typeface="+mn-lt"/>
                <a:ea typeface="+mn-ea"/>
                <a:cs typeface="+mn-cs"/>
              </a:rPr>
              <a:t>MD=-2.74</a:t>
            </a:r>
            <a:r>
              <a:rPr lang="zh-CN" altLang="zh-CN" sz="1200" kern="1200" dirty="0" smtClean="0">
                <a:solidFill>
                  <a:schemeClr val="tx1"/>
                </a:solidFill>
                <a:effectLst/>
                <a:latin typeface="+mn-lt"/>
                <a:ea typeface="+mn-ea"/>
                <a:cs typeface="+mn-cs"/>
              </a:rPr>
              <a:t>；高：</a:t>
            </a:r>
            <a:r>
              <a:rPr lang="en-US" altLang="zh-CN" sz="1200" kern="1200" dirty="0" smtClean="0">
                <a:solidFill>
                  <a:schemeClr val="tx1"/>
                </a:solidFill>
                <a:effectLst/>
                <a:latin typeface="+mn-lt"/>
                <a:ea typeface="+mn-ea"/>
                <a:cs typeface="+mn-cs"/>
              </a:rPr>
              <a:t>MD=-.19</a:t>
            </a:r>
            <a:r>
              <a:rPr lang="zh-CN" altLang="zh-CN" sz="1200" kern="1200" dirty="0" smtClean="0">
                <a:solidFill>
                  <a:schemeClr val="tx1"/>
                </a:solidFill>
                <a:effectLst/>
                <a:latin typeface="+mn-lt"/>
                <a:ea typeface="+mn-ea"/>
                <a:cs typeface="+mn-cs"/>
              </a:rPr>
              <a:t>），但与听力不同的是，其作用在高水平组不显著（</a:t>
            </a:r>
            <a:r>
              <a:rPr lang="en-US" altLang="zh-CN" sz="1200" kern="1200" dirty="0" smtClean="0">
                <a:solidFill>
                  <a:schemeClr val="tx1"/>
                </a:solidFill>
                <a:effectLst/>
                <a:latin typeface="+mn-lt"/>
                <a:ea typeface="+mn-ea"/>
                <a:cs typeface="+mn-cs"/>
              </a:rPr>
              <a:t>p&lt;.89</a:t>
            </a:r>
            <a:r>
              <a:rPr lang="zh-CN" altLang="zh-CN" sz="1200" kern="1200" dirty="0" smtClean="0">
                <a:solidFill>
                  <a:schemeClr val="tx1"/>
                </a:solidFill>
                <a:effectLst/>
                <a:latin typeface="+mn-lt"/>
                <a:ea typeface="+mn-ea"/>
                <a:cs typeface="+mn-cs"/>
              </a:rPr>
              <a:t>），中水平组只在</a:t>
            </a:r>
            <a:r>
              <a:rPr lang="en-US" altLang="zh-CN" sz="1200" kern="1200" dirty="0" smtClean="0">
                <a:solidFill>
                  <a:schemeClr val="tx1"/>
                </a:solidFill>
                <a:effectLst/>
                <a:latin typeface="+mn-lt"/>
                <a:ea typeface="+mn-ea"/>
                <a:cs typeface="+mn-cs"/>
              </a:rPr>
              <a:t>.05</a:t>
            </a:r>
            <a:r>
              <a:rPr lang="zh-CN" altLang="zh-CN" sz="1200" kern="1200" dirty="0" smtClean="0">
                <a:solidFill>
                  <a:schemeClr val="tx1"/>
                </a:solidFill>
                <a:effectLst/>
                <a:latin typeface="+mn-lt"/>
                <a:ea typeface="+mn-ea"/>
                <a:cs typeface="+mn-cs"/>
              </a:rPr>
              <a:t>水平上显著（</a:t>
            </a:r>
            <a:r>
              <a:rPr lang="en-US" altLang="zh-CN" sz="1200" kern="1200" dirty="0" smtClean="0">
                <a:solidFill>
                  <a:schemeClr val="tx1"/>
                </a:solidFill>
                <a:effectLst/>
                <a:latin typeface="+mn-lt"/>
                <a:ea typeface="+mn-ea"/>
                <a:cs typeface="+mn-cs"/>
              </a:rPr>
              <a:t>p=.015&gt;.01</a:t>
            </a:r>
            <a:r>
              <a:rPr lang="zh-CN" altLang="zh-CN" sz="1200" kern="1200" dirty="0" smtClean="0">
                <a:solidFill>
                  <a:schemeClr val="tx1"/>
                </a:solidFill>
                <a:effectLst/>
                <a:latin typeface="+mn-lt"/>
                <a:ea typeface="+mn-ea"/>
                <a:cs typeface="+mn-cs"/>
              </a:rPr>
              <a:t>）。</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35</a:t>
            </a:fld>
            <a:endParaRPr kumimoji="1" lang="zh-CN" altLang="en-US"/>
          </a:p>
        </p:txBody>
      </p:sp>
    </p:spTree>
    <p:extLst>
      <p:ext uri="{BB962C8B-B14F-4D97-AF65-F5344CB8AC3E}">
        <p14:creationId xmlns:p14="http://schemas.microsoft.com/office/powerpoint/2010/main" val="162430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一个带有复杂层级关系的图式仅代表了一个单位，因此占用了较少存储和信息处理的空间，减小了工作记忆容量的损耗（</a:t>
            </a:r>
            <a:r>
              <a:rPr lang="en-US" altLang="zh-CN" dirty="0" err="1" smtClean="0"/>
              <a:t>Sweller</a:t>
            </a:r>
            <a:r>
              <a:rPr lang="zh-CN" altLang="zh-CN" dirty="0" smtClean="0"/>
              <a:t>，</a:t>
            </a:r>
            <a:r>
              <a:rPr lang="en-US" altLang="zh-CN" dirty="0" smtClean="0"/>
              <a:t>2006</a:t>
            </a:r>
            <a:r>
              <a:rPr lang="zh-CN" altLang="zh-CN" dirty="0" smtClean="0"/>
              <a:t>），所以被试可以利用有限的工作记忆容量来更好地完成任务</a:t>
            </a:r>
            <a:endParaRPr lang="en-US" altLang="zh-CN" dirty="0" smtClean="0"/>
          </a:p>
          <a:p>
            <a:r>
              <a:rPr lang="zh-CN" altLang="zh-CN" dirty="0" smtClean="0"/>
              <a:t>但是也不容忽视的是，关键图示对于听力的作用大于阅读。单过程和双过程理论对以上结果解释乏力</a:t>
            </a: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36</a:t>
            </a:fld>
            <a:endParaRPr kumimoji="1" lang="zh-CN" altLang="en-US"/>
          </a:p>
        </p:txBody>
      </p:sp>
    </p:spTree>
    <p:extLst>
      <p:ext uri="{BB962C8B-B14F-4D97-AF65-F5344CB8AC3E}">
        <p14:creationId xmlns:p14="http://schemas.microsoft.com/office/powerpoint/2010/main" val="53720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相比语篇中具体的词句，关键图示仅是较抽象的语篇的逻辑结构和主要信息，工作记忆容量高的读者原本就可以相对地捕捉到语篇的结构和大意，关键图示不能引起他们进一步的对词句等细节的注意，因此图示的作用不显著，甚至有时还会分散读者的注意，影响到他们的理解。</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37</a:t>
            </a:fld>
            <a:endParaRPr kumimoji="1" lang="zh-CN" altLang="en-US"/>
          </a:p>
        </p:txBody>
      </p:sp>
    </p:spTree>
    <p:extLst>
      <p:ext uri="{BB962C8B-B14F-4D97-AF65-F5344CB8AC3E}">
        <p14:creationId xmlns:p14="http://schemas.microsoft.com/office/powerpoint/2010/main" val="262935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本研究对于听读教学、二语学术英语教学和以内容为驱动的教学具有启发意义。</a:t>
            </a:r>
          </a:p>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，所以在教学中我们还要因地制宜、因材施教，多听学生的反馈，及时纠正教学中的偏差</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如记笔记、例证法、充分利用板书还有小组互助法等（</a:t>
            </a:r>
            <a:r>
              <a:rPr lang="en-US" altLang="zh-CN" dirty="0" smtClean="0"/>
              <a:t>Miller </a:t>
            </a:r>
            <a:r>
              <a:rPr lang="zh-CN" altLang="zh-CN" dirty="0" smtClean="0"/>
              <a:t>），些方法都可有效降低学术任务，尤其是学术讲座理解中的焦虑感，轻松的学习环境可以减轻工作记忆的负荷（</a:t>
            </a:r>
            <a:r>
              <a:rPr lang="en-US" altLang="zh-CN" dirty="0" smtClean="0"/>
              <a:t>Swell</a:t>
            </a:r>
            <a:r>
              <a:rPr lang="zh-CN" altLang="zh-CN" dirty="0" smtClean="0"/>
              <a:t>，</a:t>
            </a:r>
            <a:r>
              <a:rPr lang="en-US" altLang="zh-CN" dirty="0" smtClean="0"/>
              <a:t>2006</a:t>
            </a:r>
            <a:r>
              <a:rPr lang="zh-CN" altLang="zh-CN" dirty="0" smtClean="0"/>
              <a:t>），有利于知识的习得。</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39</a:t>
            </a:fld>
            <a:endParaRPr kumimoji="1" lang="zh-CN" altLang="en-US"/>
          </a:p>
        </p:txBody>
      </p:sp>
    </p:spTree>
    <p:extLst>
      <p:ext uri="{BB962C8B-B14F-4D97-AF65-F5344CB8AC3E}">
        <p14:creationId xmlns:p14="http://schemas.microsoft.com/office/powerpoint/2010/main" val="986228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在《视听说教程》第一册第二单元</a:t>
            </a:r>
            <a:r>
              <a:rPr lang="en-US" altLang="zh-CN" sz="1200" kern="1200" dirty="0" smtClean="0">
                <a:solidFill>
                  <a:schemeClr val="tx1"/>
                </a:solidFill>
                <a:effectLst/>
                <a:latin typeface="+mn-lt"/>
                <a:ea typeface="+mn-ea"/>
                <a:cs typeface="+mn-cs"/>
              </a:rPr>
              <a:t>Real World </a:t>
            </a:r>
            <a:r>
              <a:rPr lang="zh-CN" altLang="zh-CN" sz="1200" kern="1200" dirty="0" smtClean="0">
                <a:solidFill>
                  <a:schemeClr val="tx1"/>
                </a:solidFill>
                <a:effectLst/>
                <a:latin typeface="+mn-lt"/>
                <a:ea typeface="+mn-ea"/>
                <a:cs typeface="+mn-cs"/>
              </a:rPr>
              <a:t>部分中，选取的视频材料是已故歌星迈克尔</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杰克逊的葬礼报道，在其之前提供了以下关键图示：</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41</a:t>
            </a:fld>
            <a:endParaRPr kumimoji="1" lang="zh-CN" altLang="en-US"/>
          </a:p>
        </p:txBody>
      </p:sp>
    </p:spTree>
    <p:extLst>
      <p:ext uri="{BB962C8B-B14F-4D97-AF65-F5344CB8AC3E}">
        <p14:creationId xmlns:p14="http://schemas.microsoft.com/office/powerpoint/2010/main" val="2911792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一些托福考试成绩优异的学生，尤其是亚洲学生，在日后的学科学习中总是遇到困难 </a:t>
            </a:r>
            <a:r>
              <a:rPr lang="en-US" altLang="zh-CN" dirty="0" smtClean="0"/>
              <a:t>(Miller,</a:t>
            </a:r>
            <a:r>
              <a:rPr lang="zh-CN" altLang="zh-CN" dirty="0" smtClean="0"/>
              <a:t>年份未知，查；</a:t>
            </a:r>
            <a:r>
              <a:rPr lang="en-US" altLang="zh-CN" dirty="0" smtClean="0"/>
              <a:t>Andrade</a:t>
            </a:r>
            <a:r>
              <a:rPr lang="zh-CN" altLang="zh-CN" dirty="0" smtClean="0"/>
              <a:t>，</a:t>
            </a:r>
            <a:r>
              <a:rPr lang="en-US" altLang="zh-CN" dirty="0" smtClean="0"/>
              <a:t>2009)</a:t>
            </a:r>
            <a:r>
              <a:rPr lang="zh-CN" altLang="zh-CN" dirty="0" smtClean="0"/>
              <a:t>。</a:t>
            </a:r>
            <a:endParaRPr lang="en-US" altLang="zh-CN" dirty="0" smtClean="0"/>
          </a:p>
          <a:p>
            <a:r>
              <a:rPr lang="zh-CN" altLang="zh-CN" dirty="0" smtClean="0"/>
              <a:t>由于学术英语或科技英语常常含有大量的专业词汇，所以学术英语教学很容易将重点放在教专业词汇上（</a:t>
            </a:r>
            <a:r>
              <a:rPr lang="en-US" altLang="zh-CN" dirty="0" smtClean="0"/>
              <a:t>O’Toole 1996</a:t>
            </a:r>
            <a:r>
              <a:rPr lang="zh-CN" altLang="zh-CN" dirty="0" smtClean="0"/>
              <a:t>）。但是，这对于学术英语来说是远远不够的，</a:t>
            </a: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44</a:t>
            </a:fld>
            <a:endParaRPr kumimoji="1" lang="zh-CN" altLang="en-US"/>
          </a:p>
        </p:txBody>
      </p:sp>
    </p:spTree>
    <p:extLst>
      <p:ext uri="{BB962C8B-B14F-4D97-AF65-F5344CB8AC3E}">
        <p14:creationId xmlns:p14="http://schemas.microsoft.com/office/powerpoint/2010/main" val="403068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个体在</a:t>
            </a:r>
            <a:r>
              <a:rPr lang="en-US" altLang="zh-CN" dirty="0" smtClean="0"/>
              <a:t>BICS</a:t>
            </a:r>
            <a:r>
              <a:rPr lang="zh-CN" altLang="zh-CN" dirty="0" smtClean="0"/>
              <a:t>方面表现出的差异与学科成绩关联不大，而在</a:t>
            </a:r>
            <a:r>
              <a:rPr lang="en-US" altLang="zh-CN" dirty="0" smtClean="0"/>
              <a:t>CALP</a:t>
            </a:r>
            <a:r>
              <a:rPr lang="zh-CN" altLang="zh-CN" dirty="0" smtClean="0"/>
              <a:t>上的差异与学科进步却有极大的关系。</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4</a:t>
            </a:fld>
            <a:endParaRPr kumimoji="1" lang="zh-CN" altLang="en-US"/>
          </a:p>
        </p:txBody>
      </p:sp>
    </p:spTree>
    <p:extLst>
      <p:ext uri="{BB962C8B-B14F-4D97-AF65-F5344CB8AC3E}">
        <p14:creationId xmlns:p14="http://schemas.microsoft.com/office/powerpoint/2010/main" val="210349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BICS</a:t>
            </a:r>
            <a:r>
              <a:rPr lang="zh-CN" altLang="zh-CN" dirty="0" smtClean="0"/>
              <a:t>是人际环境中对认知要求不高的语言能力，而</a:t>
            </a:r>
            <a:r>
              <a:rPr lang="en-US" altLang="zh-CN" dirty="0" smtClean="0"/>
              <a:t>CALP</a:t>
            </a:r>
            <a:r>
              <a:rPr lang="zh-CN" altLang="zh-CN" dirty="0" smtClean="0"/>
              <a:t>是指在学术和比较抽象的情境中使用语言的能力。</a:t>
            </a:r>
            <a:endParaRPr lang="en-US" altLang="zh-CN"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在以内容为驱动教学中，学习者除了要具备</a:t>
            </a:r>
            <a:r>
              <a:rPr lang="en-US" altLang="zh-CN" dirty="0" smtClean="0"/>
              <a:t>BICS</a:t>
            </a:r>
            <a:r>
              <a:rPr lang="zh-CN" altLang="zh-CN" dirty="0" smtClean="0"/>
              <a:t>外，还需具有</a:t>
            </a:r>
            <a:r>
              <a:rPr lang="en-US" altLang="zh-CN" dirty="0" smtClean="0"/>
              <a:t>CALP</a:t>
            </a:r>
            <a:r>
              <a:rPr lang="zh-CN" altLang="zh-CN" dirty="0" smtClean="0"/>
              <a:t>，否则将很难受益于此类教学</a:t>
            </a:r>
            <a:r>
              <a:rPr lang="en-US" altLang="zh-CN" dirty="0" smtClean="0"/>
              <a:t>(Cummins, 1980)</a:t>
            </a:r>
            <a:r>
              <a:rPr lang="zh-CN" altLang="zh-CN" dirty="0" smtClean="0"/>
              <a:t>。 </a:t>
            </a:r>
            <a:endParaRPr lang="en-US" altLang="zh-CN" dirty="0" smtClean="0"/>
          </a:p>
          <a:p>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5</a:t>
            </a:fld>
            <a:endParaRPr kumimoji="1" lang="zh-CN" altLang="en-US"/>
          </a:p>
        </p:txBody>
      </p:sp>
    </p:spTree>
    <p:extLst>
      <p:ext uri="{BB962C8B-B14F-4D97-AF65-F5344CB8AC3E}">
        <p14:creationId xmlns:p14="http://schemas.microsoft.com/office/powerpoint/2010/main" val="413936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而与学术英语情况类似，有研究表明中国非英语专业大学生的英语听读技能发展失衡（</a:t>
            </a:r>
            <a:r>
              <a:rPr lang="zh-CN" altLang="en-US" dirty="0" smtClean="0"/>
              <a:t>刘润清、戴曼纯，</a:t>
            </a:r>
            <a:r>
              <a:rPr lang="en-US" altLang="zh-CN" dirty="0" smtClean="0"/>
              <a:t>2003</a:t>
            </a:r>
            <a:r>
              <a:rPr lang="zh-CN" altLang="en-US" dirty="0" smtClean="0"/>
              <a:t>；</a:t>
            </a:r>
            <a:r>
              <a:rPr lang="zh-CN" altLang="zh-CN" dirty="0" smtClean="0"/>
              <a:t>戴劲</a:t>
            </a:r>
            <a:r>
              <a:rPr lang="en-US" altLang="zh-CN" dirty="0" smtClean="0"/>
              <a:t> 2007</a:t>
            </a:r>
            <a:r>
              <a:rPr lang="zh-CN" altLang="zh-CN" dirty="0" smtClean="0"/>
              <a:t>）。</a:t>
            </a: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7</a:t>
            </a:fld>
            <a:endParaRPr kumimoji="1" lang="zh-CN" altLang="en-US"/>
          </a:p>
        </p:txBody>
      </p:sp>
    </p:spTree>
    <p:extLst>
      <p:ext uri="{BB962C8B-B14F-4D97-AF65-F5344CB8AC3E}">
        <p14:creationId xmlns:p14="http://schemas.microsoft.com/office/powerpoint/2010/main" val="250028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9</a:t>
            </a:fld>
            <a:endParaRPr kumimoji="1" lang="zh-CN" altLang="en-US"/>
          </a:p>
        </p:txBody>
      </p:sp>
    </p:spTree>
    <p:extLst>
      <p:ext uri="{BB962C8B-B14F-4D97-AF65-F5344CB8AC3E}">
        <p14:creationId xmlns:p14="http://schemas.microsoft.com/office/powerpoint/2010/main" val="646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12</a:t>
            </a:fld>
            <a:endParaRPr kumimoji="1" lang="zh-CN" altLang="en-US"/>
          </a:p>
        </p:txBody>
      </p:sp>
    </p:spTree>
    <p:extLst>
      <p:ext uri="{BB962C8B-B14F-4D97-AF65-F5344CB8AC3E}">
        <p14:creationId xmlns:p14="http://schemas.microsoft.com/office/powerpoint/2010/main" val="220398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zh-CN" dirty="0" smtClean="0"/>
              <a:t>所以对听读关系的研究对听力和阅读的教学和教材开发都具有启发意义。</a:t>
            </a:r>
          </a:p>
          <a:p>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14</a:t>
            </a:fld>
            <a:endParaRPr kumimoji="1" lang="zh-CN" altLang="en-US"/>
          </a:p>
        </p:txBody>
      </p:sp>
    </p:spTree>
    <p:extLst>
      <p:ext uri="{BB962C8B-B14F-4D97-AF65-F5344CB8AC3E}">
        <p14:creationId xmlns:p14="http://schemas.microsoft.com/office/powerpoint/2010/main" val="10627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dirty="0" smtClean="0"/>
              <a:t>近些年来，双过程论引起了越来越多学者，尤其是二语研究者的关注</a:t>
            </a:r>
            <a:r>
              <a:rPr lang="zh-CN" altLang="en-US" dirty="0" smtClean="0"/>
              <a:t>。</a:t>
            </a:r>
            <a:endParaRPr lang="en-US" altLang="zh-CN" dirty="0" smtClean="0"/>
          </a:p>
          <a:p>
            <a:r>
              <a:rPr lang="zh-CN" altLang="zh-CN" dirty="0" smtClean="0"/>
              <a:t>这一点在</a:t>
            </a:r>
            <a:r>
              <a:rPr lang="en-US" altLang="zh-CN" dirty="0" smtClean="0"/>
              <a:t>Kwon(2005) </a:t>
            </a:r>
            <a:r>
              <a:rPr lang="zh-CN" altLang="zh-CN" dirty="0" smtClean="0"/>
              <a:t>和</a:t>
            </a:r>
            <a:r>
              <a:rPr lang="en-US" altLang="zh-CN" dirty="0" smtClean="0"/>
              <a:t>Park</a:t>
            </a:r>
            <a:r>
              <a:rPr lang="zh-CN" altLang="zh-CN" dirty="0" smtClean="0"/>
              <a:t>（</a:t>
            </a:r>
            <a:r>
              <a:rPr lang="en-US" altLang="zh-CN" dirty="0" smtClean="0"/>
              <a:t>2004</a:t>
            </a:r>
            <a:r>
              <a:rPr lang="zh-CN" altLang="zh-CN" dirty="0" smtClean="0"/>
              <a:t>）的研究中也得到了印证</a:t>
            </a:r>
            <a:endParaRPr kumimoji="1" lang="zh-CN" altLang="en-US" dirty="0"/>
          </a:p>
        </p:txBody>
      </p:sp>
      <p:sp>
        <p:nvSpPr>
          <p:cNvPr id="4" name="幻灯片编号占位符 3"/>
          <p:cNvSpPr>
            <a:spLocks noGrp="1"/>
          </p:cNvSpPr>
          <p:nvPr>
            <p:ph type="sldNum" sz="quarter" idx="10"/>
          </p:nvPr>
        </p:nvSpPr>
        <p:spPr/>
        <p:txBody>
          <a:bodyPr/>
          <a:lstStyle/>
          <a:p>
            <a:fld id="{9E272EF4-F82B-B64B-A020-B2798CA01ECA}" type="slidenum">
              <a:rPr kumimoji="1" lang="zh-CN" altLang="en-US" smtClean="0"/>
              <a:t>16</a:t>
            </a:fld>
            <a:endParaRPr kumimoji="1" lang="zh-CN" altLang="en-US"/>
          </a:p>
        </p:txBody>
      </p:sp>
    </p:spTree>
    <p:extLst>
      <p:ext uri="{BB962C8B-B14F-4D97-AF65-F5344CB8AC3E}">
        <p14:creationId xmlns:p14="http://schemas.microsoft.com/office/powerpoint/2010/main" val="399477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zh-CN" altLang="en-US" smtClean="0"/>
              <a:t>单击此处编辑母版标题样式</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8C2702F0-06DA-3040-87E6-B2D94FEEEF21}" type="datetime1">
              <a:rPr kumimoji="1" lang="zh-CN" altLang="en-US" smtClean="0"/>
              <a:t>12-4-20</a:t>
            </a:fld>
            <a:endParaRPr kumimoji="1" lang="zh-CN" alt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1" lang="zh-CN" alt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F36DD0FD-55B0-48C4-8AF2-8A69533EDFC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三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5" name="Date Placeholder 4"/>
          <p:cNvSpPr>
            <a:spLocks noGrp="1"/>
          </p:cNvSpPr>
          <p:nvPr>
            <p:ph type="dt" sz="half" idx="10"/>
          </p:nvPr>
        </p:nvSpPr>
        <p:spPr/>
        <p:txBody>
          <a:bodyPr/>
          <a:lstStyle/>
          <a:p>
            <a:fld id="{AA56B885-E487-534B-9C29-E219CC2881AE}"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四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B3D7B086-A3BD-404A-B34D-823A57334505}"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716A9821-CB70-AB41-8A4B-0C60C4E5BA3E}" type="datetime1">
              <a:rPr kumimoji="1" lang="zh-CN" altLang="en-US" smtClean="0"/>
              <a:t>12-4-20</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D9E65-76AC-8C42-8D5C-2B9EF41C59FF}" type="datetime1">
              <a:rPr kumimoji="1" lang="zh-CN" altLang="en-US" smtClean="0"/>
              <a:t>12-4-20</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zh-CN" altLang="en-US" smtClean="0"/>
              <a:t>单击此处编辑母版标题样式</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7E79B4-E11B-4547-BF49-7E6F411906B3}"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zh-CN" altLang="en-US" smtClean="0"/>
              <a:t>单击此处编辑母版标题样式</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14AD47D-2698-5446-9A1A-A2CFCF951EC1}"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zh-CN" altLang="en-US" smtClean="0"/>
              <a:t>将图片拖动到占位符，或单击添加图标</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张图片(带标题)">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zh-CN" altLang="en-US" smtClean="0"/>
              <a:t>将图片拖动到占位符，或单击添加图标</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zh-CN" altLang="en-US" smtClean="0"/>
              <a:t>将图片拖动到占位符，或单击添加图标</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zh-CN" altLang="en-US" smtClean="0"/>
              <a:t>单击此处编辑母版标题样式</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887BB18-C92C-8643-8370-BA0EA0D387E2}"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图片(位于标题上)">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zh-CN" altLang="en-US" smtClean="0"/>
              <a:t>单击此处编辑母版标题样式</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2D265A-A1E3-A645-9B92-926A53E0A569}"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zh-CN" altLang="en-US" smtClean="0"/>
              <a:t>将图片拖动到占位符，或单击添加图标</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张图片(位于标题上)">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zh-CN" altLang="en-US" smtClean="0"/>
              <a:t>单击此处编辑母版标题样式</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zh-CN" altLang="en-US" smtClean="0"/>
              <a:t>将图片拖动到占位符，或单击添加图标</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2F843CE-FF6B-3C47-8D0F-789949D8244D}"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17EC40A6-7AE3-3B48-851B-219F2B11A636}" type="datetime1">
              <a:rPr kumimoji="1" lang="zh-CN" altLang="en-US" smtClean="0"/>
              <a:t>12-4-20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61512655-F9E0-784C-B318-2E975AD2DFC0}" type="datetime1">
              <a:rPr kumimoji="1" lang="zh-CN" altLang="en-US" smtClean="0"/>
              <a:t>12-4-20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和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3F54AC6C-C28F-134C-8D67-782D17E4F69F}" type="datetime1">
              <a:rPr kumimoji="1" lang="zh-CN" altLang="en-US" smtClean="0"/>
              <a:t>12-4-20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带水印)">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zh-CN" altLang="en-US" smtClean="0"/>
              <a:t>单击此处编辑母版文本样式</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zh-CN" altLang="en-US" smtClean="0"/>
              <a:t>单击此处编辑母版标题样式</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A5ADB2DE-001F-6A45-A206-5BCC12A2D6AF}" type="datetime1">
              <a:rPr kumimoji="1" lang="zh-CN" altLang="en-US" smtClean="0"/>
              <a:t>12-4-20</a:t>
            </a:fld>
            <a:endParaRPr kumimoji="1" lang="zh-CN" alt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kumimoji="1" lang="zh-CN" alt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00DEE335-ACCC-9840-A734-E8E04A13062F}" type="slidenum">
              <a:rPr kumimoji="1" lang="zh-CN" altLang="en-US" smtClean="0"/>
              <a:t>‹#›</a:t>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zh-CN" altLang="en-US" smtClean="0"/>
              <a:t>单击此处编辑母版标题样式</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zh-CN" altLang="en-US" smtClean="0"/>
              <a:t>单击此处编辑母版文本样式</a:t>
            </a:r>
          </a:p>
        </p:txBody>
      </p:sp>
      <p:sp>
        <p:nvSpPr>
          <p:cNvPr id="4" name="Date Placeholder 3"/>
          <p:cNvSpPr>
            <a:spLocks noGrp="1"/>
          </p:cNvSpPr>
          <p:nvPr>
            <p:ph type="dt" sz="half" idx="10"/>
          </p:nvPr>
        </p:nvSpPr>
        <p:spPr/>
        <p:txBody>
          <a:bodyPr/>
          <a:lstStyle/>
          <a:p>
            <a:fld id="{B0A01010-CCF4-0444-9D8F-786D24730847}" type="datetime1">
              <a:rPr kumimoji="1" lang="zh-CN" altLang="en-US" smtClean="0"/>
              <a:t>12-4-20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节(带水印)">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zh-CN" altLang="en-US" smtClean="0"/>
              <a:t>单击此处编辑母版文本样式</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1A5F393-B507-964A-A552-2D0500274AB0}" type="datetime1">
              <a:rPr kumimoji="1" lang="zh-CN" altLang="en-US" smtClean="0"/>
              <a:t>12-4-20</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节(带图片)">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zh-CN" altLang="en-US" smtClean="0"/>
              <a:t>单击此处编辑母版标题样式</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D24F5C-5C87-A44D-994F-D11C7000F27C}"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EFE0A12F-5640-2F44-BCE2-BC1314E88419}"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B158926F-6A31-FD4B-B8E6-9420E198DD1C}" type="datetime1">
              <a:rPr kumimoji="1" lang="zh-CN" altLang="en-US" smtClean="0"/>
              <a:t>12-4-20</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两项内容、顶部和底部">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4B5E61B0-C6CC-5640-AC33-8743BB1A098B}" type="datetime1">
              <a:rPr kumimoji="1" lang="zh-CN" altLang="en-US" smtClean="0"/>
              <a:t>12-4-20</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0DEE335-ACCC-9840-A734-E8E04A13062F}" type="slidenum">
              <a:rPr kumimoji="1" lang="zh-CN" altLang="en-US" smtClean="0"/>
              <a:t>‹#›</a:t>
            </a:fld>
            <a:endParaRPr kumimoji="1" lang="zh-CN" alt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zh-CN" altLang="en-US" smtClean="0"/>
              <a:t>单击此处编辑母版标题样式</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717F647-2094-844B-9D5C-0D9DE2280CF0}" type="datetime1">
              <a:rPr kumimoji="1" lang="zh-CN" altLang="en-US" smtClean="0"/>
              <a:t>12-4-20</a:t>
            </a:fld>
            <a:endParaRPr kumimoji="1" lang="zh-CN" alt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kumimoji="1" lang="zh-CN" alt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0DEE335-ACCC-9840-A734-E8E04A13062F}"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 id="2147484594" r:id="rId17"/>
    <p:sldLayoutId id="2147484595" r:id="rId18"/>
    <p:sldLayoutId id="2147484596" r:id="rId19"/>
    <p:sldLayoutId id="2147484597" r:id="rId20"/>
  </p:sldLayoutIdLst>
  <p:hf sldNum="0" hdr="0" ft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26632" y="1497263"/>
            <a:ext cx="6377447" cy="2141342"/>
          </a:xfrm>
        </p:spPr>
        <p:txBody>
          <a:bodyPr/>
          <a:lstStyle/>
          <a:p>
            <a:r>
              <a:rPr lang="zh-CN" altLang="zh-CN" sz="4400" dirty="0" smtClean="0"/>
              <a:t>二语学术</a:t>
            </a:r>
            <a:r>
              <a:rPr lang="zh-CN" altLang="en-US" sz="4400" dirty="0" smtClean="0"/>
              <a:t>听力和阅读</a:t>
            </a:r>
            <a:r>
              <a:rPr lang="zh-CN" altLang="zh-CN" sz="4400" dirty="0" smtClean="0"/>
              <a:t>理解认知负荷</a:t>
            </a:r>
            <a:r>
              <a:rPr lang="zh-CN" altLang="en-US" sz="4400" dirty="0" smtClean="0"/>
              <a:t>研究</a:t>
            </a:r>
            <a:r>
              <a:rPr lang="zh-CN" altLang="zh-CN" sz="4400" dirty="0" smtClean="0"/>
              <a:t> </a:t>
            </a:r>
            <a:endParaRPr kumimoji="1" lang="zh-CN" altLang="en-US" sz="4400" dirty="0"/>
          </a:p>
        </p:txBody>
      </p:sp>
      <p:sp>
        <p:nvSpPr>
          <p:cNvPr id="3" name="副标题 2"/>
          <p:cNvSpPr>
            <a:spLocks noGrp="1"/>
          </p:cNvSpPr>
          <p:nvPr>
            <p:ph type="subTitle" idx="1"/>
          </p:nvPr>
        </p:nvSpPr>
        <p:spPr>
          <a:xfrm>
            <a:off x="6941431" y="4806719"/>
            <a:ext cx="1846388" cy="1174088"/>
          </a:xfrm>
        </p:spPr>
        <p:txBody>
          <a:bodyPr>
            <a:normAutofit/>
          </a:bodyPr>
          <a:lstStyle/>
          <a:p>
            <a:r>
              <a:rPr kumimoji="1" lang="zh-CN" altLang="en-US" sz="2800" dirty="0" smtClean="0"/>
              <a:t>李晓媛</a:t>
            </a:r>
            <a:endParaRPr kumimoji="1" lang="zh-CN" altLang="en-US" sz="2800" dirty="0"/>
          </a:p>
        </p:txBody>
      </p:sp>
    </p:spTree>
    <p:extLst>
      <p:ext uri="{BB962C8B-B14F-4D97-AF65-F5344CB8AC3E}">
        <p14:creationId xmlns:p14="http://schemas.microsoft.com/office/powerpoint/2010/main" val="216349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r>
              <a:rPr lang="zh-CN" altLang="zh-CN" dirty="0"/>
              <a:t>接受型语言加工过程主要包括两方面：解码</a:t>
            </a:r>
            <a:r>
              <a:rPr lang="en-US" altLang="zh-CN" dirty="0"/>
              <a:t>(decoding)</a:t>
            </a:r>
            <a:r>
              <a:rPr lang="zh-CN" altLang="zh-CN" dirty="0"/>
              <a:t>和理解</a:t>
            </a:r>
            <a:r>
              <a:rPr lang="en-US" altLang="zh-CN" dirty="0"/>
              <a:t>(comprehension)</a:t>
            </a:r>
            <a:r>
              <a:rPr lang="zh-CN" altLang="zh-CN" dirty="0" smtClean="0"/>
              <a:t>。</a:t>
            </a:r>
            <a:endParaRPr lang="en-US" altLang="zh-CN" dirty="0" smtClean="0"/>
          </a:p>
          <a:p>
            <a:r>
              <a:rPr lang="zh-CN" altLang="zh-CN" dirty="0" smtClean="0"/>
              <a:t>解码</a:t>
            </a:r>
            <a:r>
              <a:rPr lang="zh-CN" altLang="zh-CN" dirty="0"/>
              <a:t>是指在接收到声音或书面输入后将其加工成基本的语言单位</a:t>
            </a:r>
            <a:r>
              <a:rPr lang="zh-CN" altLang="zh-CN" dirty="0" smtClean="0"/>
              <a:t>；</a:t>
            </a:r>
            <a:endParaRPr lang="en-US" altLang="zh-CN" dirty="0" smtClean="0"/>
          </a:p>
          <a:p>
            <a:r>
              <a:rPr lang="zh-CN" altLang="zh-CN" dirty="0" smtClean="0"/>
              <a:t>理解</a:t>
            </a:r>
            <a:r>
              <a:rPr lang="zh-CN" altLang="zh-CN" dirty="0"/>
              <a:t>指的是学习者运用已解码信息和自有知识建构意义的过程</a:t>
            </a:r>
            <a:r>
              <a:rPr lang="en-US" altLang="zh-CN" dirty="0"/>
              <a:t>(Dank 1980)</a:t>
            </a:r>
            <a:r>
              <a:rPr lang="zh-CN" altLang="zh-CN" dirty="0"/>
              <a:t>。 </a:t>
            </a:r>
            <a:endParaRPr lang="en-US" altLang="zh-CN" dirty="0"/>
          </a:p>
          <a:p>
            <a:endParaRPr kumimoji="1" lang="zh-CN" altLang="en-US" dirty="0"/>
          </a:p>
        </p:txBody>
      </p:sp>
    </p:spTree>
    <p:extLst>
      <p:ext uri="{BB962C8B-B14F-4D97-AF65-F5344CB8AC3E}">
        <p14:creationId xmlns:p14="http://schemas.microsoft.com/office/powerpoint/2010/main" val="2548576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pPr marL="0" indent="0">
              <a:buNone/>
            </a:pPr>
            <a:r>
              <a:rPr lang="en-US" altLang="zh-CN" dirty="0"/>
              <a:t>2.1.1 </a:t>
            </a:r>
            <a:r>
              <a:rPr lang="zh-CN" altLang="en-US" dirty="0"/>
              <a:t>单过程论和双过程论</a:t>
            </a:r>
            <a:endParaRPr lang="en-US" altLang="zh-CN" dirty="0"/>
          </a:p>
          <a:p>
            <a:r>
              <a:rPr lang="zh-CN" altLang="en-US" dirty="0" smtClean="0"/>
              <a:t>两者</a:t>
            </a:r>
            <a:r>
              <a:rPr lang="zh-CN" altLang="zh-CN" dirty="0" smtClean="0"/>
              <a:t>都认为阅读和听力</a:t>
            </a:r>
            <a:r>
              <a:rPr lang="zh-CN" altLang="zh-CN" dirty="0"/>
              <a:t>中的解码过程是不一样的，即听力理解中学习者运用听觉器官捕捉语音信号，而阅读理解中学习者运用视觉器官将书面输入解码。 </a:t>
            </a:r>
            <a:endParaRPr kumimoji="1" lang="zh-CN" altLang="en-US" dirty="0"/>
          </a:p>
          <a:p>
            <a:endParaRPr kumimoji="1" lang="zh-CN" altLang="en-US" dirty="0"/>
          </a:p>
        </p:txBody>
      </p:sp>
    </p:spTree>
    <p:extLst>
      <p:ext uri="{BB962C8B-B14F-4D97-AF65-F5344CB8AC3E}">
        <p14:creationId xmlns:p14="http://schemas.microsoft.com/office/powerpoint/2010/main" val="24105210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InferiorParietalLobe4.jpg"/>
          <p:cNvPicPr>
            <a:picLocks noGrp="1" noChangeAspect="1"/>
          </p:cNvPicPr>
          <p:nvPr>
            <p:ph idx="1"/>
          </p:nvPr>
        </p:nvPicPr>
        <p:blipFill>
          <a:blip r:embed="rId3">
            <a:extLst>
              <a:ext uri="{28A0092B-C50C-407E-A947-70E740481C1C}">
                <a14:useLocalDpi xmlns:a14="http://schemas.microsoft.com/office/drawing/2010/main" val="0"/>
              </a:ext>
            </a:extLst>
          </a:blip>
          <a:srcRect l="-9062" r="-9062"/>
          <a:stretch>
            <a:fillRect/>
          </a:stretch>
        </p:blipFill>
        <p:spPr/>
      </p:pic>
    </p:spTree>
    <p:extLst>
      <p:ext uri="{BB962C8B-B14F-4D97-AF65-F5344CB8AC3E}">
        <p14:creationId xmlns:p14="http://schemas.microsoft.com/office/powerpoint/2010/main" val="33691054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t>两种观点的分歧在于对理解过</a:t>
            </a:r>
            <a:r>
              <a:rPr lang="zh-CN" altLang="zh-CN" dirty="0" smtClean="0"/>
              <a:t>程的认识上</a:t>
            </a:r>
            <a:r>
              <a:rPr lang="zh-CN" altLang="en-US" dirty="0" smtClean="0"/>
              <a:t>：</a:t>
            </a:r>
            <a:endParaRPr lang="en-US" altLang="zh-CN" dirty="0" smtClean="0"/>
          </a:p>
          <a:p>
            <a:pPr marL="0" indent="0">
              <a:buNone/>
            </a:pPr>
            <a:r>
              <a:rPr lang="zh-CN" altLang="zh-CN" dirty="0" smtClean="0"/>
              <a:t>单过程论</a:t>
            </a:r>
            <a:r>
              <a:rPr lang="zh-CN" altLang="en-US" dirty="0" smtClean="0"/>
              <a:t>：</a:t>
            </a:r>
            <a:r>
              <a:rPr lang="zh-CN" altLang="zh-CN" dirty="0" smtClean="0"/>
              <a:t>听读</a:t>
            </a:r>
            <a:r>
              <a:rPr lang="zh-CN" altLang="zh-CN" dirty="0"/>
              <a:t>的理解过程是一样的，这两种技能仅仅是同一种认知能力的不同表征，所以他们是相似的技能（</a:t>
            </a:r>
            <a:r>
              <a:rPr lang="en-US" altLang="zh-CN" dirty="0"/>
              <a:t>Hirai 1999</a:t>
            </a:r>
            <a:r>
              <a:rPr lang="zh-CN" altLang="zh-CN" dirty="0"/>
              <a:t>；</a:t>
            </a:r>
            <a:r>
              <a:rPr lang="en-US" altLang="zh-CN" dirty="0" err="1"/>
              <a:t>Leow</a:t>
            </a:r>
            <a:r>
              <a:rPr lang="zh-CN" altLang="zh-CN" dirty="0"/>
              <a:t>，</a:t>
            </a:r>
            <a:r>
              <a:rPr lang="en-US" altLang="zh-CN" dirty="0"/>
              <a:t>1995, etc.</a:t>
            </a:r>
            <a:r>
              <a:rPr lang="zh-CN" altLang="zh-CN" dirty="0" smtClean="0"/>
              <a:t>）</a:t>
            </a:r>
            <a:r>
              <a:rPr lang="zh-CN" altLang="en-US" dirty="0" smtClean="0"/>
              <a:t>；</a:t>
            </a:r>
            <a:endParaRPr lang="en-US" altLang="zh-CN" dirty="0" smtClean="0"/>
          </a:p>
          <a:p>
            <a:pPr marL="0" indent="0">
              <a:buNone/>
            </a:pPr>
            <a:r>
              <a:rPr lang="zh-CN" altLang="zh-CN" dirty="0" smtClean="0"/>
              <a:t>双过程论</a:t>
            </a:r>
            <a:r>
              <a:rPr lang="zh-CN" altLang="en-US" dirty="0" smtClean="0"/>
              <a:t>：</a:t>
            </a:r>
            <a:r>
              <a:rPr lang="zh-CN" altLang="zh-CN" dirty="0" smtClean="0"/>
              <a:t>由于听读</a:t>
            </a:r>
            <a:r>
              <a:rPr lang="zh-CN" altLang="zh-CN" dirty="0"/>
              <a:t>的输入模式不同，所以听读的理解过程是不同的（引文</a:t>
            </a:r>
            <a:r>
              <a:rPr lang="en-US" altLang="zh-CN" dirty="0"/>
              <a:t>Park 2004</a:t>
            </a:r>
            <a:r>
              <a:rPr lang="zh-CN" altLang="zh-CN" dirty="0"/>
              <a:t>）。 </a:t>
            </a:r>
            <a:endParaRPr kumimoji="1" lang="zh-CN" altLang="en-US" dirty="0"/>
          </a:p>
        </p:txBody>
      </p:sp>
    </p:spTree>
    <p:extLst>
      <p:ext uri="{BB962C8B-B14F-4D97-AF65-F5344CB8AC3E}">
        <p14:creationId xmlns:p14="http://schemas.microsoft.com/office/powerpoint/2010/main" val="20794772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r>
              <a:rPr lang="zh-CN" altLang="zh-CN" dirty="0" smtClean="0"/>
              <a:t>听读的教学方法</a:t>
            </a:r>
            <a:r>
              <a:rPr lang="zh-CN" altLang="en-US" dirty="0" smtClean="0"/>
              <a:t>：</a:t>
            </a:r>
            <a:endParaRPr lang="en-US" altLang="zh-CN" dirty="0" smtClean="0"/>
          </a:p>
          <a:p>
            <a:pPr marL="0" indent="0">
              <a:buNone/>
            </a:pPr>
            <a:r>
              <a:rPr lang="zh-CN" altLang="zh-CN" dirty="0" smtClean="0"/>
              <a:t>单过程论</a:t>
            </a:r>
            <a:r>
              <a:rPr lang="zh-CN" altLang="en-US" dirty="0" smtClean="0"/>
              <a:t>：</a:t>
            </a:r>
            <a:r>
              <a:rPr lang="zh-CN" altLang="zh-CN" dirty="0" smtClean="0"/>
              <a:t>两种技能</a:t>
            </a:r>
            <a:r>
              <a:rPr lang="zh-CN" altLang="en-US" dirty="0" smtClean="0"/>
              <a:t>的解码技能应分别学习</a:t>
            </a:r>
            <a:r>
              <a:rPr lang="zh-CN" altLang="zh-CN" dirty="0" smtClean="0"/>
              <a:t>，</a:t>
            </a:r>
            <a:r>
              <a:rPr lang="zh-CN" altLang="en-US" dirty="0" smtClean="0"/>
              <a:t>之后的理解过程学习，只要着重练习其中一种便可</a:t>
            </a:r>
            <a:r>
              <a:rPr lang="zh-CN" altLang="zh-CN" dirty="0" smtClean="0"/>
              <a:t>（</a:t>
            </a:r>
            <a:r>
              <a:rPr lang="en-US" altLang="zh-CN" dirty="0" err="1"/>
              <a:t>Diakidoy</a:t>
            </a:r>
            <a:r>
              <a:rPr lang="en-US" altLang="zh-CN" dirty="0"/>
              <a:t>, </a:t>
            </a:r>
            <a:r>
              <a:rPr lang="en-US" altLang="zh-CN" dirty="0" err="1"/>
              <a:t>Stylianou</a:t>
            </a:r>
            <a:r>
              <a:rPr lang="en-US" altLang="zh-CN" dirty="0"/>
              <a:t>, </a:t>
            </a:r>
            <a:r>
              <a:rPr lang="en-US" altLang="zh-CN" dirty="0" err="1"/>
              <a:t>Krefillidow</a:t>
            </a:r>
            <a:r>
              <a:rPr lang="en-US" altLang="zh-CN" dirty="0"/>
              <a:t> &amp; </a:t>
            </a:r>
            <a:r>
              <a:rPr lang="en-US" altLang="zh-CN" dirty="0" err="1"/>
              <a:t>Papageorgiou</a:t>
            </a:r>
            <a:r>
              <a:rPr lang="en-US" altLang="zh-CN" dirty="0"/>
              <a:t>, 2005</a:t>
            </a:r>
            <a:r>
              <a:rPr lang="zh-CN" altLang="zh-CN" dirty="0"/>
              <a:t>等</a:t>
            </a:r>
            <a:r>
              <a:rPr lang="zh-CN" altLang="zh-CN" dirty="0" smtClean="0"/>
              <a:t>）</a:t>
            </a:r>
            <a:r>
              <a:rPr lang="zh-CN" altLang="en-US" dirty="0" smtClean="0"/>
              <a:t>。</a:t>
            </a:r>
            <a:endParaRPr lang="en-US" altLang="zh-CN" dirty="0" smtClean="0"/>
          </a:p>
          <a:p>
            <a:pPr marL="0" indent="0">
              <a:buNone/>
            </a:pPr>
            <a:r>
              <a:rPr lang="zh-CN" altLang="zh-CN" dirty="0" smtClean="0"/>
              <a:t>双过程论</a:t>
            </a:r>
            <a:r>
              <a:rPr lang="zh-CN" altLang="en-US" dirty="0" smtClean="0"/>
              <a:t>：</a:t>
            </a:r>
            <a:r>
              <a:rPr lang="zh-CN" altLang="zh-CN" dirty="0" smtClean="0"/>
              <a:t>若听力和阅读</a:t>
            </a:r>
            <a:r>
              <a:rPr lang="zh-CN" altLang="zh-CN" dirty="0"/>
              <a:t>有各自不同的过程，那么听力和阅读教学应有不同的教学计划和不同的教学</a:t>
            </a:r>
            <a:r>
              <a:rPr lang="zh-CN" altLang="zh-CN" dirty="0" smtClean="0"/>
              <a:t>方法。</a:t>
            </a:r>
            <a:endParaRPr lang="en-US" altLang="zh-CN" dirty="0" smtClean="0"/>
          </a:p>
          <a:p>
            <a:endParaRPr kumimoji="1" lang="zh-CN" altLang="en-US" dirty="0"/>
          </a:p>
        </p:txBody>
      </p:sp>
    </p:spTree>
    <p:extLst>
      <p:ext uri="{BB962C8B-B14F-4D97-AF65-F5344CB8AC3E}">
        <p14:creationId xmlns:p14="http://schemas.microsoft.com/office/powerpoint/2010/main" val="401978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en-US" altLang="zh-CN" dirty="0" smtClean="0"/>
              <a:t>2.1.2 </a:t>
            </a:r>
            <a:r>
              <a:rPr lang="zh-CN" altLang="en-US" dirty="0" smtClean="0"/>
              <a:t>母语研究</a:t>
            </a:r>
            <a:endParaRPr lang="en-US" altLang="zh-CN" dirty="0" smtClean="0"/>
          </a:p>
          <a:p>
            <a:r>
              <a:rPr lang="zh-CN" altLang="zh-CN" dirty="0"/>
              <a:t>在母语研究中，大</a:t>
            </a:r>
            <a:r>
              <a:rPr lang="zh-CN" altLang="en-US" dirty="0"/>
              <a:t>多数研究结果表明单过程论具有说服力</a:t>
            </a:r>
            <a:r>
              <a:rPr lang="zh-CN" altLang="zh-CN" dirty="0"/>
              <a:t>（</a:t>
            </a:r>
            <a:r>
              <a:rPr lang="en-US" altLang="zh-CN" dirty="0" err="1"/>
              <a:t>Diakidoy</a:t>
            </a:r>
            <a:r>
              <a:rPr lang="en-US" altLang="zh-CN" dirty="0"/>
              <a:t>, </a:t>
            </a:r>
            <a:r>
              <a:rPr lang="en-US" altLang="zh-CN" dirty="0" err="1"/>
              <a:t>Stylianou</a:t>
            </a:r>
            <a:r>
              <a:rPr lang="en-US" altLang="zh-CN" dirty="0"/>
              <a:t>, </a:t>
            </a:r>
            <a:r>
              <a:rPr lang="en-US" altLang="zh-CN" dirty="0" err="1"/>
              <a:t>Krefillidow</a:t>
            </a:r>
            <a:r>
              <a:rPr lang="en-US" altLang="zh-CN" dirty="0"/>
              <a:t> &amp; </a:t>
            </a:r>
            <a:r>
              <a:rPr lang="en-US" altLang="zh-CN" dirty="0" err="1"/>
              <a:t>Papageorgiou</a:t>
            </a:r>
            <a:r>
              <a:rPr lang="en-US" altLang="zh-CN" dirty="0"/>
              <a:t>, 2005</a:t>
            </a:r>
            <a:r>
              <a:rPr lang="zh-CN" altLang="en-US" dirty="0"/>
              <a:t>；</a:t>
            </a:r>
            <a:r>
              <a:rPr lang="en-US" altLang="zh-CN" dirty="0"/>
              <a:t>Curtis, 1980</a:t>
            </a:r>
            <a:r>
              <a:rPr lang="zh-CN" altLang="en-US" dirty="0"/>
              <a:t>；</a:t>
            </a:r>
            <a:r>
              <a:rPr lang="en-US" altLang="zh-CN" dirty="0" err="1"/>
              <a:t>Sticht</a:t>
            </a:r>
            <a:r>
              <a:rPr lang="en-US" altLang="zh-CN" dirty="0"/>
              <a:t> &amp;James, 1984</a:t>
            </a:r>
            <a:r>
              <a:rPr lang="zh-CN" altLang="en-US" dirty="0"/>
              <a:t>；</a:t>
            </a:r>
            <a:r>
              <a:rPr lang="en-US" altLang="zh-CN" dirty="0"/>
              <a:t>Smith</a:t>
            </a:r>
            <a:r>
              <a:rPr lang="zh-CN" altLang="en-US" dirty="0"/>
              <a:t>，</a:t>
            </a:r>
            <a:r>
              <a:rPr lang="en-US" altLang="zh-CN" dirty="0"/>
              <a:t>1994; etc.</a:t>
            </a:r>
            <a:r>
              <a:rPr lang="zh-CN" altLang="zh-CN" dirty="0"/>
              <a:t>）。</a:t>
            </a:r>
            <a:endParaRPr lang="en-US" altLang="zh-CN" dirty="0"/>
          </a:p>
          <a:p>
            <a:r>
              <a:rPr lang="zh-CN" altLang="zh-CN" dirty="0" smtClean="0"/>
              <a:t>早</a:t>
            </a:r>
            <a:r>
              <a:rPr lang="zh-CN" altLang="zh-CN" dirty="0"/>
              <a:t>在</a:t>
            </a:r>
            <a:r>
              <a:rPr lang="en-US" altLang="zh-CN" dirty="0"/>
              <a:t>1963</a:t>
            </a:r>
            <a:r>
              <a:rPr lang="zh-CN" altLang="zh-CN" dirty="0"/>
              <a:t>年，</a:t>
            </a:r>
            <a:r>
              <a:rPr lang="en-US" altLang="zh-CN" dirty="0"/>
              <a:t>Fries</a:t>
            </a:r>
            <a:r>
              <a:rPr lang="zh-CN" altLang="zh-CN" dirty="0"/>
              <a:t>曾指出“孩子们早已学会解码语音信号，而学习读的过程就是这种能力向文字信号的转化”（</a:t>
            </a:r>
            <a:r>
              <a:rPr lang="en-US" altLang="zh-CN" dirty="0"/>
              <a:t>p. xv</a:t>
            </a:r>
            <a:r>
              <a:rPr lang="zh-CN" altLang="zh-CN" dirty="0"/>
              <a:t>）</a:t>
            </a:r>
            <a:r>
              <a:rPr lang="zh-CN" altLang="zh-CN" dirty="0" smtClean="0"/>
              <a:t>。</a:t>
            </a:r>
            <a:endParaRPr lang="en-US" altLang="zh-CN" dirty="0" smtClean="0"/>
          </a:p>
          <a:p>
            <a:endParaRPr kumimoji="1" lang="zh-CN" altLang="en-US" dirty="0"/>
          </a:p>
        </p:txBody>
      </p:sp>
    </p:spTree>
    <p:extLst>
      <p:ext uri="{BB962C8B-B14F-4D97-AF65-F5344CB8AC3E}">
        <p14:creationId xmlns:p14="http://schemas.microsoft.com/office/powerpoint/2010/main" val="14548667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92500" lnSpcReduction="10000"/>
          </a:bodyPr>
          <a:lstStyle/>
          <a:p>
            <a:pPr marL="0" indent="0">
              <a:buNone/>
            </a:pPr>
            <a:r>
              <a:rPr lang="en-US" altLang="zh-CN" dirty="0" smtClean="0"/>
              <a:t>2.1.3 </a:t>
            </a:r>
            <a:r>
              <a:rPr lang="en-US" altLang="en-US" dirty="0" smtClean="0"/>
              <a:t>二语</a:t>
            </a:r>
            <a:r>
              <a:rPr lang="zh-CN" altLang="en-US" dirty="0" smtClean="0"/>
              <a:t>研究</a:t>
            </a:r>
            <a:endParaRPr lang="en-US" altLang="zh-CN" dirty="0" smtClean="0"/>
          </a:p>
          <a:p>
            <a:pPr marL="0" indent="0">
              <a:buNone/>
            </a:pPr>
            <a:r>
              <a:rPr lang="zh-CN" altLang="zh-CN" dirty="0"/>
              <a:t>近些年来，双过程论引起了越来越多学者，尤其是二语研究者的关注</a:t>
            </a:r>
            <a:r>
              <a:rPr lang="zh-CN" altLang="en-US" dirty="0"/>
              <a:t>。</a:t>
            </a:r>
            <a:endParaRPr lang="en-US" altLang="zh-CN" dirty="0"/>
          </a:p>
          <a:p>
            <a:pPr marL="0" indent="0">
              <a:buNone/>
            </a:pPr>
            <a:r>
              <a:rPr lang="en-US" altLang="zh-CN" dirty="0" smtClean="0"/>
              <a:t>Lund (1991</a:t>
            </a:r>
            <a:r>
              <a:rPr lang="en-US" altLang="zh-CN" dirty="0"/>
              <a:t>)</a:t>
            </a:r>
            <a:endParaRPr lang="en-US" altLang="zh-CN" dirty="0" smtClean="0"/>
          </a:p>
          <a:p>
            <a:pPr marL="0" indent="0">
              <a:buNone/>
            </a:pPr>
            <a:r>
              <a:rPr lang="en-US" altLang="zh-CN" dirty="0" smtClean="0"/>
              <a:t>Kwon (</a:t>
            </a:r>
            <a:r>
              <a:rPr lang="en-US" altLang="zh-CN" dirty="0"/>
              <a:t>2005) </a:t>
            </a:r>
            <a:endParaRPr lang="en-US" altLang="zh-CN" dirty="0" smtClean="0"/>
          </a:p>
          <a:p>
            <a:pPr marL="0" indent="0">
              <a:buNone/>
            </a:pPr>
            <a:r>
              <a:rPr lang="en-US" altLang="zh-CN" dirty="0" smtClean="0"/>
              <a:t>Park (2004)</a:t>
            </a:r>
          </a:p>
          <a:p>
            <a:pPr marL="0" indent="0">
              <a:buNone/>
            </a:pPr>
            <a:r>
              <a:rPr lang="en-US" altLang="zh-CN" dirty="0" err="1" smtClean="0"/>
              <a:t>Maeng</a:t>
            </a:r>
            <a:r>
              <a:rPr lang="en-US" altLang="zh-CN" dirty="0" smtClean="0"/>
              <a:t> (2006)</a:t>
            </a:r>
          </a:p>
          <a:p>
            <a:pPr marL="0" indent="0">
              <a:buNone/>
            </a:pPr>
            <a:r>
              <a:rPr kumimoji="1" lang="en-US" altLang="zh-CN" dirty="0"/>
              <a:t>e</a:t>
            </a:r>
            <a:r>
              <a:rPr kumimoji="1" lang="en-US" altLang="zh-CN" dirty="0" smtClean="0"/>
              <a:t>tc.</a:t>
            </a:r>
            <a:endParaRPr kumimoji="1" lang="zh-CN" altLang="en-US" dirty="0"/>
          </a:p>
        </p:txBody>
      </p:sp>
    </p:spTree>
    <p:extLst>
      <p:ext uri="{BB962C8B-B14F-4D97-AF65-F5344CB8AC3E}">
        <p14:creationId xmlns:p14="http://schemas.microsoft.com/office/powerpoint/2010/main" val="29588788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zh-CN" altLang="zh-CN" dirty="0"/>
              <a:t>近来，有研究者从工作记忆角度解释造成听读之间的差别的原因。</a:t>
            </a:r>
            <a:endParaRPr lang="en-US" altLang="zh-CN" dirty="0"/>
          </a:p>
          <a:p>
            <a:pPr marL="0" indent="0">
              <a:buNone/>
            </a:pPr>
            <a:r>
              <a:rPr lang="en-US" altLang="zh-CN" dirty="0" smtClean="0"/>
              <a:t>Vidal</a:t>
            </a:r>
            <a:r>
              <a:rPr lang="zh-CN" altLang="zh-CN" dirty="0"/>
              <a:t>（</a:t>
            </a:r>
            <a:r>
              <a:rPr lang="en-US" altLang="zh-CN" dirty="0"/>
              <a:t>2011</a:t>
            </a:r>
            <a:r>
              <a:rPr lang="zh-CN" altLang="zh-CN" dirty="0" smtClean="0"/>
              <a:t>）</a:t>
            </a:r>
            <a:endParaRPr lang="en-US" altLang="zh-CN" dirty="0" smtClean="0"/>
          </a:p>
          <a:p>
            <a:pPr marL="0" indent="0">
              <a:buNone/>
            </a:pPr>
            <a:r>
              <a:rPr lang="en-US" altLang="zh-CN" dirty="0" err="1" smtClean="0"/>
              <a:t>Leeser</a:t>
            </a:r>
            <a:r>
              <a:rPr lang="zh-CN" altLang="zh-CN" dirty="0"/>
              <a:t>（</a:t>
            </a:r>
            <a:r>
              <a:rPr lang="en-US" altLang="zh-CN" dirty="0"/>
              <a:t>2004</a:t>
            </a:r>
            <a:r>
              <a:rPr lang="zh-CN" altLang="zh-CN" dirty="0" smtClean="0"/>
              <a:t>）</a:t>
            </a:r>
            <a:endParaRPr kumimoji="1" lang="zh-CN" altLang="en-US" dirty="0"/>
          </a:p>
        </p:txBody>
      </p:sp>
    </p:spTree>
    <p:extLst>
      <p:ext uri="{BB962C8B-B14F-4D97-AF65-F5344CB8AC3E}">
        <p14:creationId xmlns:p14="http://schemas.microsoft.com/office/powerpoint/2010/main" val="10831246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dirty="0"/>
              <a:t>2.2 </a:t>
            </a:r>
            <a:r>
              <a:rPr lang="zh-CN" altLang="zh-CN" dirty="0"/>
              <a:t>学术语篇理解中的认知负荷</a:t>
            </a:r>
          </a:p>
          <a:p>
            <a:pPr marL="0" indent="0">
              <a:buNone/>
            </a:pPr>
            <a:r>
              <a:rPr lang="en-US" altLang="zh-CN" dirty="0" smtClean="0"/>
              <a:t>2.2.1 </a:t>
            </a:r>
            <a:r>
              <a:rPr lang="zh-CN" altLang="en-US" dirty="0" smtClean="0"/>
              <a:t>认知负荷与工作记忆</a:t>
            </a:r>
            <a:endParaRPr lang="en-US" altLang="zh-CN" dirty="0" smtClean="0"/>
          </a:p>
          <a:p>
            <a:r>
              <a:rPr lang="zh-CN" altLang="zh-CN" dirty="0" smtClean="0"/>
              <a:t>认知负</a:t>
            </a:r>
            <a:r>
              <a:rPr lang="zh-CN" altLang="zh-CN" dirty="0"/>
              <a:t>荷（</a:t>
            </a:r>
            <a:r>
              <a:rPr lang="en-US" altLang="zh-CN" dirty="0"/>
              <a:t>Cognitive Load</a:t>
            </a:r>
            <a:r>
              <a:rPr lang="zh-CN" altLang="zh-CN" dirty="0"/>
              <a:t>）指的是在认知活动中工作记忆的负荷</a:t>
            </a:r>
            <a:r>
              <a:rPr lang="en-US" altLang="zh-CN" dirty="0"/>
              <a:t>(</a:t>
            </a:r>
            <a:r>
              <a:rPr lang="en-US" altLang="zh-CN" dirty="0" err="1"/>
              <a:t>Sweller</a:t>
            </a:r>
            <a:r>
              <a:rPr lang="en-US" altLang="zh-CN" dirty="0"/>
              <a:t> 1988)</a:t>
            </a:r>
            <a:r>
              <a:rPr lang="zh-CN" altLang="zh-CN" dirty="0" smtClean="0"/>
              <a:t>。</a:t>
            </a:r>
            <a:endParaRPr lang="en-US" altLang="zh-CN" dirty="0" smtClean="0"/>
          </a:p>
          <a:p>
            <a:r>
              <a:rPr lang="zh-CN" altLang="zh-CN" dirty="0" smtClean="0"/>
              <a:t>工作记忆</a:t>
            </a:r>
            <a:r>
              <a:rPr lang="en-US" altLang="zh-CN" dirty="0" smtClean="0"/>
              <a:t>(Working Memory)</a:t>
            </a:r>
            <a:r>
              <a:rPr lang="zh-CN" altLang="zh-CN" dirty="0" smtClean="0"/>
              <a:t>是一种对信息进行暂时加工和贮存</a:t>
            </a:r>
            <a:r>
              <a:rPr lang="zh-CN" altLang="zh-CN" dirty="0"/>
              <a:t>的能量</a:t>
            </a:r>
            <a:r>
              <a:rPr lang="zh-CN" altLang="zh-CN" dirty="0" smtClean="0"/>
              <a:t>有限的记忆系统，在许多复杂的认知活动中起重要作用（</a:t>
            </a:r>
            <a:r>
              <a:rPr lang="en-US" altLang="zh-CN" dirty="0" err="1"/>
              <a:t>Baddeley</a:t>
            </a:r>
            <a:r>
              <a:rPr lang="en-US" altLang="zh-CN" dirty="0"/>
              <a:t>, 2003</a:t>
            </a:r>
            <a:r>
              <a:rPr lang="zh-CN" altLang="zh-CN" dirty="0"/>
              <a:t>）</a:t>
            </a:r>
            <a:r>
              <a:rPr lang="zh-CN" altLang="zh-CN" dirty="0" smtClean="0"/>
              <a:t>。</a:t>
            </a:r>
            <a:endParaRPr lang="en-US" altLang="zh-CN" dirty="0" smtClean="0"/>
          </a:p>
        </p:txBody>
      </p:sp>
    </p:spTree>
    <p:extLst>
      <p:ext uri="{BB962C8B-B14F-4D97-AF65-F5344CB8AC3E}">
        <p14:creationId xmlns:p14="http://schemas.microsoft.com/office/powerpoint/2010/main" val="33948810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nrn1201-f5.jpg"/>
          <p:cNvPicPr>
            <a:picLocks noGrp="1" noChangeAspect="1"/>
          </p:cNvPicPr>
          <p:nvPr>
            <p:ph idx="1"/>
          </p:nvPr>
        </p:nvPicPr>
        <p:blipFill>
          <a:blip r:embed="rId3">
            <a:extLst>
              <a:ext uri="{28A0092B-C50C-407E-A947-70E740481C1C}">
                <a14:useLocalDpi xmlns:a14="http://schemas.microsoft.com/office/drawing/2010/main" val="0"/>
              </a:ext>
            </a:extLst>
          </a:blip>
          <a:srcRect l="-10980" r="-10980"/>
          <a:stretch>
            <a:fillRect/>
          </a:stretch>
        </p:blipFill>
        <p:spPr>
          <a:xfrm>
            <a:off x="914400" y="1459972"/>
            <a:ext cx="5900738" cy="4056062"/>
          </a:xfrm>
        </p:spPr>
      </p:pic>
      <p:sp>
        <p:nvSpPr>
          <p:cNvPr id="5" name="文本框 4"/>
          <p:cNvSpPr txBox="1"/>
          <p:nvPr/>
        </p:nvSpPr>
        <p:spPr>
          <a:xfrm>
            <a:off x="6815138" y="5609167"/>
            <a:ext cx="2033692" cy="369332"/>
          </a:xfrm>
          <a:prstGeom prst="rect">
            <a:avLst/>
          </a:prstGeom>
          <a:noFill/>
        </p:spPr>
        <p:txBody>
          <a:bodyPr wrap="none" rtlCol="0">
            <a:spAutoFit/>
          </a:bodyPr>
          <a:lstStyle/>
          <a:p>
            <a:r>
              <a:rPr lang="zh-CN" altLang="zh-CN" dirty="0"/>
              <a:t>（</a:t>
            </a:r>
            <a:r>
              <a:rPr lang="en-US" altLang="zh-CN" dirty="0" err="1"/>
              <a:t>Baddeley</a:t>
            </a:r>
            <a:r>
              <a:rPr lang="en-US" altLang="zh-CN" dirty="0"/>
              <a:t>, 2003</a:t>
            </a:r>
            <a:r>
              <a:rPr lang="zh-CN" altLang="zh-CN" dirty="0"/>
              <a:t>）</a:t>
            </a:r>
            <a:endParaRPr kumimoji="1" lang="zh-CN" altLang="en-US" dirty="0"/>
          </a:p>
        </p:txBody>
      </p:sp>
    </p:spTree>
    <p:extLst>
      <p:ext uri="{BB962C8B-B14F-4D97-AF65-F5344CB8AC3E}">
        <p14:creationId xmlns:p14="http://schemas.microsoft.com/office/powerpoint/2010/main" val="33683429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kumimoji="1" lang="en-US" altLang="zh-CN" dirty="0" smtClean="0"/>
              <a:t>1. </a:t>
            </a:r>
            <a:r>
              <a:rPr kumimoji="1" lang="zh-CN" altLang="en-US" dirty="0" smtClean="0"/>
              <a:t>引言</a:t>
            </a:r>
            <a:endParaRPr kumimoji="1" lang="en-US" altLang="zh-CN" dirty="0" smtClean="0"/>
          </a:p>
          <a:p>
            <a:r>
              <a:rPr kumimoji="1" lang="en-US" altLang="zh-CN" dirty="0" smtClean="0"/>
              <a:t>2.</a:t>
            </a:r>
            <a:r>
              <a:rPr kumimoji="1" lang="zh-CN" altLang="en-US" dirty="0" smtClean="0"/>
              <a:t>理论背景</a:t>
            </a:r>
            <a:endParaRPr kumimoji="1" lang="en-US" altLang="zh-CN" dirty="0" smtClean="0"/>
          </a:p>
          <a:p>
            <a:r>
              <a:rPr kumimoji="1" lang="en-US" altLang="zh-CN" dirty="0" smtClean="0"/>
              <a:t>3.</a:t>
            </a:r>
            <a:r>
              <a:rPr kumimoji="1" lang="zh-CN" altLang="en-US" dirty="0" smtClean="0"/>
              <a:t>实验设计</a:t>
            </a:r>
            <a:endParaRPr kumimoji="1" lang="en-US" altLang="zh-CN" dirty="0" smtClean="0"/>
          </a:p>
          <a:p>
            <a:r>
              <a:rPr kumimoji="1" lang="en-US" altLang="zh-CN" dirty="0" smtClean="0"/>
              <a:t>4.</a:t>
            </a:r>
            <a:r>
              <a:rPr kumimoji="1" lang="zh-CN" altLang="en-US" dirty="0" smtClean="0"/>
              <a:t>结果和讨论</a:t>
            </a:r>
            <a:endParaRPr kumimoji="1" lang="en-US" altLang="zh-CN" dirty="0" smtClean="0"/>
          </a:p>
          <a:p>
            <a:r>
              <a:rPr kumimoji="1" lang="en-US" altLang="zh-CN" dirty="0" smtClean="0"/>
              <a:t>5.</a:t>
            </a:r>
            <a:r>
              <a:rPr kumimoji="1" lang="zh-CN" altLang="en-US" dirty="0" smtClean="0"/>
              <a:t>启示和结语</a:t>
            </a:r>
            <a:endParaRPr kumimoji="1" lang="zh-CN" altLang="en-US" dirty="0"/>
          </a:p>
        </p:txBody>
      </p:sp>
    </p:spTree>
    <p:extLst>
      <p:ext uri="{BB962C8B-B14F-4D97-AF65-F5344CB8AC3E}">
        <p14:creationId xmlns:p14="http://schemas.microsoft.com/office/powerpoint/2010/main" val="37177073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92500" lnSpcReduction="20000"/>
          </a:bodyPr>
          <a:lstStyle/>
          <a:p>
            <a:pPr marL="0" indent="0">
              <a:buNone/>
            </a:pPr>
            <a:r>
              <a:rPr lang="en-US" altLang="zh-CN" dirty="0" smtClean="0"/>
              <a:t>2.2.2 </a:t>
            </a:r>
            <a:r>
              <a:rPr lang="zh-CN" altLang="en-US" dirty="0" smtClean="0"/>
              <a:t>以内容为驱动教学中的认知负荷</a:t>
            </a:r>
            <a:endParaRPr lang="en-US" altLang="zh-CN" dirty="0" smtClean="0"/>
          </a:p>
          <a:p>
            <a:r>
              <a:rPr lang="zh-CN" altLang="zh-CN" dirty="0" smtClean="0"/>
              <a:t>据调查</a:t>
            </a:r>
            <a:r>
              <a:rPr lang="zh-CN" altLang="zh-CN" dirty="0"/>
              <a:t>，在我国大部分高校，经过两年的大学英语学习后，大部分</a:t>
            </a:r>
            <a:r>
              <a:rPr lang="zh-CN" altLang="zh-CN" dirty="0" smtClean="0"/>
              <a:t>学生的英语</a:t>
            </a:r>
            <a:r>
              <a:rPr lang="zh-CN" altLang="zh-CN" dirty="0"/>
              <a:t>水平还未达到能参加全英语专业课程的要求（韩建侠 俞理明，</a:t>
            </a:r>
            <a:r>
              <a:rPr lang="en-US" altLang="zh-CN" dirty="0"/>
              <a:t>2007</a:t>
            </a:r>
            <a:r>
              <a:rPr lang="zh-CN" altLang="zh-CN" dirty="0" smtClean="0"/>
              <a:t>）</a:t>
            </a:r>
            <a:endParaRPr lang="en-US" altLang="zh-CN" dirty="0" smtClean="0"/>
          </a:p>
          <a:p>
            <a:r>
              <a:rPr lang="zh-CN" altLang="en-US" dirty="0" smtClean="0"/>
              <a:t>加</a:t>
            </a:r>
            <a:r>
              <a:rPr lang="zh-CN" altLang="zh-CN" dirty="0" smtClean="0"/>
              <a:t>之</a:t>
            </a:r>
            <a:r>
              <a:rPr lang="zh-CN" altLang="zh-CN" dirty="0"/>
              <a:t>学科内容较抽象、复杂，语言和内容的双重压力加重了以内容为驱动教学的认知负荷 </a:t>
            </a:r>
            <a:r>
              <a:rPr lang="en-US" altLang="zh-CN" dirty="0" smtClean="0"/>
              <a:t>(Miller</a:t>
            </a:r>
            <a:r>
              <a:rPr lang="zh-CN" altLang="zh-CN" dirty="0"/>
              <a:t>，</a:t>
            </a:r>
            <a:r>
              <a:rPr lang="en-US" altLang="zh-CN" dirty="0" smtClean="0"/>
              <a:t>2009)</a:t>
            </a:r>
            <a:r>
              <a:rPr lang="zh-CN" altLang="zh-CN" dirty="0"/>
              <a:t>。 </a:t>
            </a:r>
            <a:endParaRPr lang="en-US" altLang="zh-CN" dirty="0" smtClean="0"/>
          </a:p>
          <a:p>
            <a:r>
              <a:rPr lang="zh-CN" altLang="zh-CN" dirty="0"/>
              <a:t>怎样有效地开展以内容为驱动的教学</a:t>
            </a:r>
            <a:r>
              <a:rPr lang="zh-CN" altLang="zh-CN" dirty="0" smtClean="0"/>
              <a:t>？</a:t>
            </a:r>
            <a:endParaRPr lang="en-US" altLang="zh-CN" dirty="0" smtClean="0"/>
          </a:p>
          <a:p>
            <a:r>
              <a:rPr lang="zh-CN" altLang="zh-CN" dirty="0" smtClean="0"/>
              <a:t>无论是拖后学科学习还是降低语言难度</a:t>
            </a:r>
            <a:r>
              <a:rPr lang="zh-CN" altLang="zh-CN" dirty="0"/>
              <a:t>都有悖教学的初衷，教学效果不是依靠使教学的某一方面“缩水”而取得的（俞理明、尤门、韩建侠</a:t>
            </a:r>
            <a:r>
              <a:rPr lang="en-US" altLang="zh-CN" dirty="0"/>
              <a:t>2009</a:t>
            </a:r>
            <a:r>
              <a:rPr lang="zh-CN" altLang="zh-CN" dirty="0"/>
              <a:t>）。</a:t>
            </a:r>
          </a:p>
          <a:p>
            <a:endParaRPr kumimoji="1" lang="zh-CN" altLang="en-US" dirty="0"/>
          </a:p>
        </p:txBody>
      </p:sp>
    </p:spTree>
    <p:extLst>
      <p:ext uri="{BB962C8B-B14F-4D97-AF65-F5344CB8AC3E}">
        <p14:creationId xmlns:p14="http://schemas.microsoft.com/office/powerpoint/2010/main" val="12318294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dirty="0"/>
          </a:p>
        </p:txBody>
      </p:sp>
      <p:pic>
        <p:nvPicPr>
          <p:cNvPr id="4" name="内容占位符 3" descr="cog-load4.jpg"/>
          <p:cNvPicPr>
            <a:picLocks noGrp="1" noChangeAspect="1"/>
          </p:cNvPicPr>
          <p:nvPr>
            <p:ph idx="1"/>
          </p:nvPr>
        </p:nvPicPr>
        <p:blipFill>
          <a:blip r:embed="rId3">
            <a:extLst>
              <a:ext uri="{28A0092B-C50C-407E-A947-70E740481C1C}">
                <a14:useLocalDpi xmlns:a14="http://schemas.microsoft.com/office/drawing/2010/main" val="0"/>
              </a:ext>
            </a:extLst>
          </a:blip>
          <a:srcRect t="1274" b="1274"/>
          <a:stretch>
            <a:fillRect/>
          </a:stretch>
        </p:blipFill>
        <p:spPr>
          <a:xfrm>
            <a:off x="1162483" y="1597555"/>
            <a:ext cx="6584636" cy="3651778"/>
          </a:xfrm>
          <a:prstGeom prst="rect">
            <a:avLst/>
          </a:prstGeom>
        </p:spPr>
      </p:pic>
      <p:sp>
        <p:nvSpPr>
          <p:cNvPr id="5" name="文本框 4"/>
          <p:cNvSpPr txBox="1"/>
          <p:nvPr/>
        </p:nvSpPr>
        <p:spPr>
          <a:xfrm>
            <a:off x="7133286" y="5477417"/>
            <a:ext cx="1696010" cy="369332"/>
          </a:xfrm>
          <a:prstGeom prst="rect">
            <a:avLst/>
          </a:prstGeom>
          <a:noFill/>
        </p:spPr>
        <p:txBody>
          <a:bodyPr wrap="none" rtlCol="0">
            <a:spAutoFit/>
          </a:bodyPr>
          <a:lstStyle/>
          <a:p>
            <a:r>
              <a:rPr kumimoji="1" lang="zh-CN" altLang="en-US" dirty="0" smtClean="0"/>
              <a:t>（</a:t>
            </a:r>
            <a:r>
              <a:rPr kumimoji="1" lang="en-US" altLang="zh-CN" dirty="0" err="1" smtClean="0"/>
              <a:t>Sweller</a:t>
            </a:r>
            <a:r>
              <a:rPr kumimoji="1" lang="en-US" altLang="zh-CN" dirty="0" smtClean="0"/>
              <a:t>, 2006)</a:t>
            </a:r>
            <a:endParaRPr kumimoji="1" lang="zh-CN" altLang="en-US" dirty="0"/>
          </a:p>
        </p:txBody>
      </p:sp>
    </p:spTree>
    <p:extLst>
      <p:ext uri="{BB962C8B-B14F-4D97-AF65-F5344CB8AC3E}">
        <p14:creationId xmlns:p14="http://schemas.microsoft.com/office/powerpoint/2010/main" val="37807175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92500" lnSpcReduction="20000"/>
          </a:bodyPr>
          <a:lstStyle/>
          <a:p>
            <a:r>
              <a:rPr lang="zh-CN" altLang="zh-CN" dirty="0" smtClean="0"/>
              <a:t>认知负荷理论认为</a:t>
            </a:r>
            <a:r>
              <a:rPr lang="zh-CN" altLang="zh-CN" dirty="0"/>
              <a:t>教学的主要目的是在长时记忆中存储信息。各种信息和知识以图式（</a:t>
            </a:r>
            <a:r>
              <a:rPr lang="en-US" altLang="zh-CN" dirty="0"/>
              <a:t>Schemata</a:t>
            </a:r>
            <a:r>
              <a:rPr lang="zh-CN" altLang="zh-CN" dirty="0"/>
              <a:t>）形式存储于长时记忆</a:t>
            </a:r>
            <a:r>
              <a:rPr lang="zh-CN" altLang="zh-CN" dirty="0" smtClean="0"/>
              <a:t>。</a:t>
            </a:r>
            <a:endParaRPr lang="en-US" altLang="zh-CN" dirty="0" smtClean="0"/>
          </a:p>
          <a:p>
            <a:r>
              <a:rPr lang="zh-CN" altLang="zh-CN" dirty="0" smtClean="0"/>
              <a:t>一个图</a:t>
            </a:r>
            <a:r>
              <a:rPr lang="zh-CN" altLang="zh-CN" dirty="0"/>
              <a:t>式在工作记忆中则可作为一个组块被加工，它作为无需控制性过程的自动化加工单元，只需极</a:t>
            </a:r>
            <a:r>
              <a:rPr lang="zh-CN" altLang="zh-CN" dirty="0" smtClean="0"/>
              <a:t>少的贮存空间。</a:t>
            </a:r>
            <a:endParaRPr lang="en-US" altLang="zh-CN" dirty="0" smtClean="0"/>
          </a:p>
          <a:p>
            <a:r>
              <a:rPr lang="zh-CN" altLang="zh-CN" dirty="0" smtClean="0"/>
              <a:t>所以</a:t>
            </a:r>
            <a:r>
              <a:rPr lang="zh-CN" altLang="en-US" dirty="0" smtClean="0"/>
              <a:t>，</a:t>
            </a:r>
            <a:r>
              <a:rPr lang="zh-CN" altLang="zh-CN" dirty="0" smtClean="0"/>
              <a:t>有意识地建构图</a:t>
            </a:r>
            <a:r>
              <a:rPr lang="zh-CN" altLang="zh-CN" dirty="0"/>
              <a:t>式有助于贮存和组织长时记忆中的信息并减少工作记忆的负荷（</a:t>
            </a:r>
            <a:r>
              <a:rPr lang="en-US" altLang="zh-CN" dirty="0" err="1"/>
              <a:t>Sweller</a:t>
            </a:r>
            <a:r>
              <a:rPr lang="en-US" altLang="zh-CN" dirty="0"/>
              <a:t> 2006</a:t>
            </a:r>
            <a:r>
              <a:rPr lang="zh-CN" altLang="zh-CN" dirty="0"/>
              <a:t>）</a:t>
            </a:r>
            <a:endParaRPr lang="en-US" altLang="zh-CN" dirty="0"/>
          </a:p>
          <a:p>
            <a:r>
              <a:rPr lang="zh-CN" altLang="zh-CN" dirty="0" smtClean="0"/>
              <a:t>因</a:t>
            </a:r>
            <a:r>
              <a:rPr lang="zh-CN" altLang="zh-CN" dirty="0"/>
              <a:t>此，在以内容为驱动的教学中，为学生减少认知负荷、积极构建图式，可以帮助学习</a:t>
            </a:r>
            <a:r>
              <a:rPr lang="zh-CN" altLang="zh-CN" dirty="0" smtClean="0"/>
              <a:t>者第二语言理解并存储学科</a:t>
            </a:r>
            <a:r>
              <a:rPr lang="zh-CN" altLang="en-US" dirty="0" smtClean="0"/>
              <a:t>知识</a:t>
            </a:r>
            <a:r>
              <a:rPr lang="zh-CN" altLang="zh-CN" dirty="0" smtClean="0"/>
              <a:t>。</a:t>
            </a:r>
            <a:r>
              <a:rPr lang="en-US" altLang="zh-CN" dirty="0" smtClean="0"/>
              <a:t>                         </a:t>
            </a:r>
            <a:endParaRPr kumimoji="1" lang="zh-CN" altLang="en-US" dirty="0"/>
          </a:p>
        </p:txBody>
      </p:sp>
    </p:spTree>
    <p:extLst>
      <p:ext uri="{BB962C8B-B14F-4D97-AF65-F5344CB8AC3E}">
        <p14:creationId xmlns:p14="http://schemas.microsoft.com/office/powerpoint/2010/main" val="1031160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en-US" altLang="zh-CN" dirty="0"/>
              <a:t>2.3</a:t>
            </a:r>
            <a:r>
              <a:rPr lang="zh-CN" altLang="zh-CN" dirty="0"/>
              <a:t>关键图示</a:t>
            </a:r>
          </a:p>
          <a:p>
            <a:r>
              <a:rPr lang="zh-CN" altLang="zh-CN" dirty="0"/>
              <a:t>关键图示</a:t>
            </a:r>
            <a:r>
              <a:rPr lang="en-US" altLang="zh-CN" dirty="0"/>
              <a:t>(key visual)</a:t>
            </a:r>
            <a:r>
              <a:rPr lang="zh-CN" altLang="zh-CN" dirty="0"/>
              <a:t>是削减二语语篇理解中认知负荷的有效有段，其在以内容为驱动教学中的作用已被教师和研究者认可（李晓媛 俞理明，</a:t>
            </a:r>
            <a:r>
              <a:rPr lang="en-US" altLang="zh-CN" dirty="0"/>
              <a:t>2009</a:t>
            </a:r>
            <a:r>
              <a:rPr lang="zh-CN" altLang="zh-CN" dirty="0"/>
              <a:t>）。</a:t>
            </a:r>
          </a:p>
          <a:p>
            <a:r>
              <a:rPr lang="zh-CN" altLang="zh-CN" dirty="0"/>
              <a:t>关键图示的概念来自于浸入式教学。</a:t>
            </a:r>
            <a:r>
              <a:rPr lang="en-US" altLang="zh-CN" dirty="0"/>
              <a:t>Mohan</a:t>
            </a:r>
            <a:r>
              <a:rPr lang="zh-CN" altLang="zh-CN" dirty="0"/>
              <a:t>（</a:t>
            </a:r>
            <a:r>
              <a:rPr lang="en-US" altLang="zh-CN" dirty="0"/>
              <a:t>1986</a:t>
            </a:r>
            <a:r>
              <a:rPr lang="zh-CN" altLang="zh-CN" dirty="0"/>
              <a:t>）认为在语言和学科内容之间存在六个知识结构，它们贯穿于学科知识和思维中，是表现为语言形式的意义结构，建构起学科内容和语言学习</a:t>
            </a:r>
            <a:r>
              <a:rPr lang="zh-CN" altLang="zh-CN" dirty="0" smtClean="0"/>
              <a:t>的主要框架</a:t>
            </a:r>
            <a:r>
              <a:rPr lang="zh-CN" altLang="en-US" dirty="0" smtClean="0"/>
              <a:t>。</a:t>
            </a:r>
            <a:endParaRPr kumimoji="1" lang="zh-CN" altLang="en-US" dirty="0"/>
          </a:p>
        </p:txBody>
      </p:sp>
    </p:spTree>
    <p:extLst>
      <p:ext uri="{BB962C8B-B14F-4D97-AF65-F5344CB8AC3E}">
        <p14:creationId xmlns:p14="http://schemas.microsoft.com/office/powerpoint/2010/main" val="4032492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无标题.png"/>
          <p:cNvPicPr>
            <a:picLocks noGrp="1" noChangeAspect="1"/>
          </p:cNvPicPr>
          <p:nvPr>
            <p:ph idx="1"/>
          </p:nvPr>
        </p:nvPicPr>
        <p:blipFill>
          <a:blip r:embed="rId2">
            <a:extLst>
              <a:ext uri="{28A0092B-C50C-407E-A947-70E740481C1C}">
                <a14:useLocalDpi xmlns:a14="http://schemas.microsoft.com/office/drawing/2010/main" val="0"/>
              </a:ext>
            </a:extLst>
          </a:blip>
          <a:srcRect t="-2155" b="-2155"/>
          <a:stretch>
            <a:fillRect/>
          </a:stretch>
        </p:blipFill>
        <p:spPr>
          <a:xfrm>
            <a:off x="914400" y="1735138"/>
            <a:ext cx="6716183" cy="3724733"/>
          </a:xfrm>
        </p:spPr>
      </p:pic>
      <p:sp>
        <p:nvSpPr>
          <p:cNvPr id="5" name="矩形 4"/>
          <p:cNvSpPr/>
          <p:nvPr/>
        </p:nvSpPr>
        <p:spPr>
          <a:xfrm>
            <a:off x="3570691" y="5519296"/>
            <a:ext cx="5710893" cy="369332"/>
          </a:xfrm>
          <a:prstGeom prst="rect">
            <a:avLst/>
          </a:prstGeom>
        </p:spPr>
        <p:txBody>
          <a:bodyPr wrap="none">
            <a:spAutoFit/>
          </a:bodyPr>
          <a:lstStyle/>
          <a:p>
            <a:r>
              <a:rPr lang="zh-CN" altLang="zh-CN" dirty="0"/>
              <a:t> </a:t>
            </a:r>
            <a:r>
              <a:rPr lang="zh-CN" altLang="zh-CN" dirty="0" smtClean="0"/>
              <a:t>知识</a:t>
            </a:r>
            <a:r>
              <a:rPr lang="zh-CN" altLang="en-US" dirty="0" smtClean="0"/>
              <a:t>框架</a:t>
            </a:r>
            <a:r>
              <a:rPr lang="zh-CN" altLang="zh-CN" dirty="0" smtClean="0"/>
              <a:t>（</a:t>
            </a:r>
            <a:r>
              <a:rPr lang="en-US" altLang="zh-CN" dirty="0" smtClean="0"/>
              <a:t>Mohan, 1986, </a:t>
            </a:r>
            <a:r>
              <a:rPr lang="zh-CN" altLang="en-US" dirty="0" smtClean="0"/>
              <a:t>该表引自</a:t>
            </a:r>
            <a:r>
              <a:rPr lang="en-US" altLang="zh-CN" dirty="0" smtClean="0"/>
              <a:t>Early </a:t>
            </a:r>
            <a:r>
              <a:rPr lang="en-US" altLang="zh-CN" dirty="0"/>
              <a:t>1989</a:t>
            </a:r>
            <a:r>
              <a:rPr lang="zh-CN" altLang="zh-CN" dirty="0"/>
              <a:t>，</a:t>
            </a:r>
            <a:r>
              <a:rPr lang="en-US" altLang="zh-CN" dirty="0"/>
              <a:t>p.205</a:t>
            </a:r>
            <a:r>
              <a:rPr lang="zh-CN" altLang="zh-CN" dirty="0"/>
              <a:t>） </a:t>
            </a:r>
            <a:endParaRPr lang="zh-CN" altLang="en-US" dirty="0"/>
          </a:p>
        </p:txBody>
      </p:sp>
    </p:spTree>
    <p:extLst>
      <p:ext uri="{BB962C8B-B14F-4D97-AF65-F5344CB8AC3E}">
        <p14:creationId xmlns:p14="http://schemas.microsoft.com/office/powerpoint/2010/main" val="25301495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en-US" dirty="0" smtClean="0"/>
              <a:t>关</a:t>
            </a:r>
            <a:r>
              <a:rPr lang="zh-CN" altLang="zh-CN" dirty="0" smtClean="0"/>
              <a:t>键图示是由节点和线条组</a:t>
            </a:r>
            <a:r>
              <a:rPr lang="zh-CN" altLang="zh-CN" dirty="0"/>
              <a:t>成的图表、</a:t>
            </a:r>
            <a:r>
              <a:rPr lang="zh-CN" altLang="zh-CN" dirty="0" smtClean="0"/>
              <a:t>图形</a:t>
            </a:r>
            <a:r>
              <a:rPr lang="zh-CN" altLang="en-US" dirty="0" smtClean="0"/>
              <a:t>。</a:t>
            </a:r>
            <a:endParaRPr kumimoji="1" lang="zh-CN" altLang="en-US" dirty="0"/>
          </a:p>
        </p:txBody>
      </p:sp>
      <p:pic>
        <p:nvPicPr>
          <p:cNvPr id="6" name="图片 5" descr="无标题.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2460764"/>
            <a:ext cx="7893794" cy="2846642"/>
          </a:xfrm>
          <a:prstGeom prst="rect">
            <a:avLst/>
          </a:prstGeom>
        </p:spPr>
      </p:pic>
      <p:sp>
        <p:nvSpPr>
          <p:cNvPr id="7" name="文本框 6"/>
          <p:cNvSpPr txBox="1"/>
          <p:nvPr/>
        </p:nvSpPr>
        <p:spPr>
          <a:xfrm>
            <a:off x="1654383" y="5606534"/>
            <a:ext cx="6874411" cy="369332"/>
          </a:xfrm>
          <a:prstGeom prst="rect">
            <a:avLst/>
          </a:prstGeom>
          <a:noFill/>
        </p:spPr>
        <p:txBody>
          <a:bodyPr wrap="none" rtlCol="0">
            <a:spAutoFit/>
          </a:bodyPr>
          <a:lstStyle/>
          <a:p>
            <a:r>
              <a:rPr lang="zh-CN" altLang="zh-CN" dirty="0"/>
              <a:t>表示知识结构的关键图示（作者根据</a:t>
            </a:r>
            <a:r>
              <a:rPr lang="en-US" altLang="zh-CN" dirty="0"/>
              <a:t>Early</a:t>
            </a:r>
            <a:r>
              <a:rPr lang="zh-CN" altLang="zh-CN" dirty="0"/>
              <a:t>，</a:t>
            </a:r>
            <a:r>
              <a:rPr lang="en-US" altLang="zh-CN" dirty="0"/>
              <a:t>1989</a:t>
            </a:r>
            <a:r>
              <a:rPr lang="zh-CN" altLang="zh-CN" dirty="0"/>
              <a:t>，</a:t>
            </a:r>
            <a:r>
              <a:rPr lang="en-US" altLang="zh-CN" dirty="0"/>
              <a:t>P206</a:t>
            </a:r>
            <a:r>
              <a:rPr lang="zh-CN" altLang="zh-CN" dirty="0"/>
              <a:t>图表修改）</a:t>
            </a:r>
          </a:p>
        </p:txBody>
      </p:sp>
    </p:spTree>
    <p:extLst>
      <p:ext uri="{BB962C8B-B14F-4D97-AF65-F5344CB8AC3E}">
        <p14:creationId xmlns:p14="http://schemas.microsoft.com/office/powerpoint/2010/main" val="13598883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25000" lnSpcReduction="20000"/>
          </a:bodyPr>
          <a:lstStyle/>
          <a:p>
            <a:pPr>
              <a:lnSpc>
                <a:spcPct val="70000"/>
              </a:lnSpc>
            </a:pPr>
            <a:r>
              <a:rPr lang="zh-CN" altLang="en-US" sz="6400" dirty="0" smtClean="0"/>
              <a:t>可行性研究：</a:t>
            </a:r>
            <a:endParaRPr lang="en-US" altLang="zh-CN" sz="6400" dirty="0"/>
          </a:p>
          <a:p>
            <a:pPr marL="0" indent="0">
              <a:lnSpc>
                <a:spcPct val="70000"/>
              </a:lnSpc>
              <a:buNone/>
            </a:pPr>
            <a:r>
              <a:rPr lang="zh-CN" altLang="en-US" sz="6400" dirty="0" smtClean="0"/>
              <a:t>国外针对以内容为驱动教学的研究：</a:t>
            </a:r>
            <a:endParaRPr lang="en-US" altLang="zh-CN" sz="6400" dirty="0" smtClean="0"/>
          </a:p>
          <a:p>
            <a:pPr marL="0" indent="0">
              <a:lnSpc>
                <a:spcPct val="70000"/>
              </a:lnSpc>
              <a:buNone/>
            </a:pPr>
            <a:r>
              <a:rPr lang="en-US" altLang="zh-CN" sz="6400" dirty="0" smtClean="0"/>
              <a:t>    Tang</a:t>
            </a:r>
            <a:r>
              <a:rPr lang="zh-CN" altLang="zh-CN" sz="6400" dirty="0" smtClean="0"/>
              <a:t>（</a:t>
            </a:r>
            <a:r>
              <a:rPr lang="en-US" altLang="zh-CN" sz="6400" dirty="0" smtClean="0"/>
              <a:t>1989</a:t>
            </a:r>
            <a:r>
              <a:rPr lang="zh-CN" altLang="zh-CN" sz="6400" dirty="0" smtClean="0"/>
              <a:t>）</a:t>
            </a:r>
            <a:endParaRPr lang="en-US" altLang="zh-CN" sz="6400" dirty="0" smtClean="0"/>
          </a:p>
          <a:p>
            <a:pPr marL="0" indent="0">
              <a:lnSpc>
                <a:spcPct val="70000"/>
              </a:lnSpc>
              <a:buNone/>
            </a:pPr>
            <a:r>
              <a:rPr lang="en-US" altLang="zh-CN" sz="6400" dirty="0" smtClean="0"/>
              <a:t>    Early</a:t>
            </a:r>
            <a:r>
              <a:rPr lang="zh-CN" altLang="zh-CN" sz="6400" dirty="0"/>
              <a:t>（</a:t>
            </a:r>
            <a:r>
              <a:rPr lang="en-US" altLang="zh-CN" sz="6400" dirty="0"/>
              <a:t>1990</a:t>
            </a:r>
            <a:r>
              <a:rPr lang="zh-CN" altLang="zh-CN" sz="6400" dirty="0" smtClean="0"/>
              <a:t>）</a:t>
            </a:r>
            <a:endParaRPr lang="en-US" altLang="zh-CN" sz="6400" dirty="0" smtClean="0"/>
          </a:p>
          <a:p>
            <a:pPr marL="0" indent="0">
              <a:lnSpc>
                <a:spcPct val="70000"/>
              </a:lnSpc>
              <a:buNone/>
            </a:pPr>
            <a:r>
              <a:rPr lang="en-US" altLang="zh-CN" sz="6400" dirty="0" smtClean="0"/>
              <a:t>    Early</a:t>
            </a:r>
            <a:r>
              <a:rPr lang="en-US" altLang="zh-CN" sz="6400" dirty="0"/>
              <a:t>, Mohan</a:t>
            </a:r>
            <a:r>
              <a:rPr lang="zh-CN" altLang="zh-CN" sz="6400" dirty="0"/>
              <a:t>和</a:t>
            </a:r>
            <a:r>
              <a:rPr lang="en-US" altLang="zh-CN" sz="6400" dirty="0"/>
              <a:t>Hooper(1989</a:t>
            </a:r>
            <a:r>
              <a:rPr lang="en-US" altLang="zh-CN" sz="6400" dirty="0" smtClean="0"/>
              <a:t>)</a:t>
            </a:r>
          </a:p>
          <a:p>
            <a:pPr marL="0" indent="0">
              <a:lnSpc>
                <a:spcPct val="70000"/>
              </a:lnSpc>
              <a:buNone/>
            </a:pPr>
            <a:r>
              <a:rPr lang="en-US" altLang="zh-CN" sz="6400" dirty="0" smtClean="0"/>
              <a:t>    Tang</a:t>
            </a:r>
            <a:r>
              <a:rPr lang="zh-CN" altLang="zh-CN" sz="6400" dirty="0"/>
              <a:t>（</a:t>
            </a:r>
            <a:r>
              <a:rPr lang="en-US" altLang="zh-CN" sz="6400" dirty="0"/>
              <a:t>1997</a:t>
            </a:r>
            <a:r>
              <a:rPr lang="zh-CN" altLang="zh-CN" sz="6400" dirty="0"/>
              <a:t>） </a:t>
            </a:r>
            <a:endParaRPr lang="en-US" altLang="zh-CN" sz="6400" dirty="0" smtClean="0"/>
          </a:p>
          <a:p>
            <a:pPr marL="0" indent="0">
              <a:lnSpc>
                <a:spcPct val="70000"/>
              </a:lnSpc>
              <a:buNone/>
            </a:pPr>
            <a:r>
              <a:rPr lang="en-US" altLang="zh-CN" sz="6400" dirty="0" smtClean="0"/>
              <a:t>    </a:t>
            </a:r>
            <a:r>
              <a:rPr lang="en-US" altLang="zh-CN" sz="6400" dirty="0" err="1" smtClean="0"/>
              <a:t>Ruhe</a:t>
            </a:r>
            <a:r>
              <a:rPr lang="zh-CN" altLang="zh-CN" sz="6400" dirty="0"/>
              <a:t>（</a:t>
            </a:r>
            <a:r>
              <a:rPr lang="en-US" altLang="zh-CN" sz="6400" dirty="0"/>
              <a:t>1996</a:t>
            </a:r>
            <a:r>
              <a:rPr lang="zh-CN" altLang="zh-CN" sz="6400" dirty="0" smtClean="0"/>
              <a:t>）</a:t>
            </a:r>
            <a:endParaRPr lang="en-US" altLang="zh-CN" sz="6400" dirty="0" smtClean="0"/>
          </a:p>
          <a:p>
            <a:pPr marL="0" indent="0">
              <a:lnSpc>
                <a:spcPct val="70000"/>
              </a:lnSpc>
              <a:buNone/>
            </a:pPr>
            <a:r>
              <a:rPr lang="en-US" altLang="zh-CN" sz="6400" dirty="0" smtClean="0"/>
              <a:t>    Burger (</a:t>
            </a:r>
            <a:r>
              <a:rPr lang="en-US" altLang="zh-CN" sz="6400" dirty="0"/>
              <a:t>2001</a:t>
            </a:r>
            <a:r>
              <a:rPr lang="en-US" altLang="zh-CN" sz="6400" dirty="0" smtClean="0"/>
              <a:t>)</a:t>
            </a:r>
          </a:p>
          <a:p>
            <a:pPr marL="0" indent="0">
              <a:lnSpc>
                <a:spcPct val="70000"/>
              </a:lnSpc>
              <a:buNone/>
            </a:pPr>
            <a:r>
              <a:rPr lang="zh-CN" altLang="en-US" sz="6400" dirty="0" smtClean="0"/>
              <a:t>国内针对大学英语教学的研究</a:t>
            </a:r>
            <a:endParaRPr lang="en-US" altLang="zh-CN" sz="6400" dirty="0" smtClean="0"/>
          </a:p>
          <a:p>
            <a:pPr marL="0" indent="0">
              <a:lnSpc>
                <a:spcPct val="70000"/>
              </a:lnSpc>
              <a:buNone/>
            </a:pPr>
            <a:r>
              <a:rPr lang="en-US" altLang="zh-CN" sz="6400" dirty="0" smtClean="0"/>
              <a:t>    </a:t>
            </a:r>
            <a:r>
              <a:rPr lang="zh-CN" altLang="zh-CN" sz="6400" dirty="0" smtClean="0"/>
              <a:t>李晓媛 </a:t>
            </a:r>
            <a:r>
              <a:rPr lang="zh-CN" altLang="zh-CN" sz="6400" dirty="0"/>
              <a:t>俞理明 （</a:t>
            </a:r>
            <a:r>
              <a:rPr lang="en-US" altLang="zh-CN" sz="6400" dirty="0"/>
              <a:t>2009</a:t>
            </a:r>
            <a:r>
              <a:rPr lang="zh-CN" altLang="zh-CN" sz="6400" dirty="0" smtClean="0"/>
              <a:t>）</a:t>
            </a:r>
            <a:endParaRPr lang="en-US" altLang="zh-CN" sz="6400" dirty="0" smtClean="0"/>
          </a:p>
          <a:p>
            <a:pPr marL="0" indent="0">
              <a:lnSpc>
                <a:spcPct val="70000"/>
              </a:lnSpc>
              <a:buNone/>
            </a:pPr>
            <a:r>
              <a:rPr lang="en-US" altLang="zh-CN" sz="6400" dirty="0" smtClean="0"/>
              <a:t>    </a:t>
            </a:r>
            <a:r>
              <a:rPr lang="zh-CN" altLang="en-US" sz="6400" dirty="0" smtClean="0"/>
              <a:t>李晓媛</a:t>
            </a:r>
            <a:r>
              <a:rPr lang="en-US" altLang="zh-CN" sz="6400" dirty="0" smtClean="0"/>
              <a:t> </a:t>
            </a:r>
            <a:r>
              <a:rPr lang="zh-CN" altLang="en-US" sz="6400" dirty="0" smtClean="0"/>
              <a:t>（</a:t>
            </a:r>
            <a:r>
              <a:rPr lang="en-US" altLang="zh-CN" sz="6400" dirty="0" smtClean="0"/>
              <a:t>2009</a:t>
            </a:r>
            <a:r>
              <a:rPr lang="zh-CN" altLang="en-US" sz="6400" dirty="0" smtClean="0"/>
              <a:t>）</a:t>
            </a:r>
            <a:endParaRPr lang="en-US" altLang="zh-CN" sz="6400" dirty="0" smtClean="0"/>
          </a:p>
          <a:p>
            <a:endParaRPr lang="en-US" altLang="zh-CN" sz="2600" dirty="0"/>
          </a:p>
          <a:p>
            <a:endParaRPr kumimoji="1" lang="zh-CN" altLang="en-US" sz="2600" dirty="0"/>
          </a:p>
        </p:txBody>
      </p:sp>
    </p:spTree>
    <p:extLst>
      <p:ext uri="{BB962C8B-B14F-4D97-AF65-F5344CB8AC3E}">
        <p14:creationId xmlns:p14="http://schemas.microsoft.com/office/powerpoint/2010/main" val="4041504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en-US" altLang="zh-CN" dirty="0"/>
              <a:t>2.4 </a:t>
            </a:r>
            <a:r>
              <a:rPr lang="zh-CN" altLang="zh-CN" dirty="0"/>
              <a:t>研究问题和假设</a:t>
            </a:r>
          </a:p>
          <a:p>
            <a:pPr marL="0" indent="0">
              <a:buNone/>
            </a:pPr>
            <a:r>
              <a:rPr lang="zh-CN" altLang="zh-CN" dirty="0"/>
              <a:t>本文将研究在不同的输入模式下，关键图示在二语学术语篇</a:t>
            </a:r>
            <a:r>
              <a:rPr lang="zh-CN" altLang="zh-CN" dirty="0" smtClean="0"/>
              <a:t>理解中认知负</a:t>
            </a:r>
            <a:r>
              <a:rPr lang="zh-CN" altLang="zh-CN" dirty="0"/>
              <a:t>荷的影响</a:t>
            </a:r>
            <a:r>
              <a:rPr lang="zh-CN" altLang="zh-CN" dirty="0" smtClean="0"/>
              <a:t>。具体的研究问题</a:t>
            </a:r>
            <a:r>
              <a:rPr lang="zh-CN" altLang="zh-CN" dirty="0"/>
              <a:t>是：</a:t>
            </a:r>
          </a:p>
          <a:p>
            <a:pPr lvl="0"/>
            <a:r>
              <a:rPr lang="zh-CN" altLang="zh-CN" dirty="0"/>
              <a:t>二语学术听力理解和阅读理解的关系是什么</a:t>
            </a:r>
            <a:r>
              <a:rPr lang="en-US" altLang="zh-CN" dirty="0"/>
              <a:t>?</a:t>
            </a:r>
            <a:endParaRPr lang="zh-CN" altLang="zh-CN" dirty="0"/>
          </a:p>
          <a:p>
            <a:pPr lvl="0"/>
            <a:r>
              <a:rPr lang="zh-CN" altLang="zh-CN" dirty="0"/>
              <a:t>不同的输入模式对二语学术语篇理解中的认知负荷的影响是什么？</a:t>
            </a:r>
          </a:p>
          <a:p>
            <a:pPr lvl="0"/>
            <a:r>
              <a:rPr lang="zh-CN" altLang="zh-CN" dirty="0"/>
              <a:t>在不同输入模式中，关键图示对二语学术语篇理解中认知负荷的作用是什么？</a:t>
            </a:r>
          </a:p>
          <a:p>
            <a:endParaRPr kumimoji="1" lang="zh-CN" altLang="en-US" dirty="0"/>
          </a:p>
        </p:txBody>
      </p:sp>
    </p:spTree>
    <p:extLst>
      <p:ext uri="{BB962C8B-B14F-4D97-AF65-F5344CB8AC3E}">
        <p14:creationId xmlns:p14="http://schemas.microsoft.com/office/powerpoint/2010/main" val="4031958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 </a:t>
            </a:r>
            <a:r>
              <a:rPr lang="zh-CN" altLang="zh-CN" dirty="0"/>
              <a:t>研究设计</a:t>
            </a:r>
            <a:br>
              <a:rPr lang="zh-CN" altLang="zh-CN" dirty="0"/>
            </a:br>
            <a:endParaRPr kumimoji="1" lang="zh-CN" altLang="en-US" dirty="0"/>
          </a:p>
        </p:txBody>
      </p:sp>
      <p:pic>
        <p:nvPicPr>
          <p:cNvPr id="4" name="内容占位符 3" descr="无标题.png"/>
          <p:cNvPicPr>
            <a:picLocks noGrp="1" noChangeAspect="1"/>
          </p:cNvPicPr>
          <p:nvPr>
            <p:ph idx="1"/>
          </p:nvPr>
        </p:nvPicPr>
        <p:blipFill>
          <a:blip r:embed="rId3">
            <a:extLst>
              <a:ext uri="{28A0092B-C50C-407E-A947-70E740481C1C}">
                <a14:useLocalDpi xmlns:a14="http://schemas.microsoft.com/office/drawing/2010/main" val="0"/>
              </a:ext>
            </a:extLst>
          </a:blip>
          <a:srcRect l="-3493" r="-3493"/>
          <a:stretch>
            <a:fillRect/>
          </a:stretch>
        </p:blipFill>
        <p:spPr/>
      </p:pic>
    </p:spTree>
    <p:extLst>
      <p:ext uri="{BB962C8B-B14F-4D97-AF65-F5344CB8AC3E}">
        <p14:creationId xmlns:p14="http://schemas.microsoft.com/office/powerpoint/2010/main" val="16257852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en-US" altLang="zh-CN" dirty="0"/>
              <a:t>3.1 </a:t>
            </a:r>
            <a:r>
              <a:rPr lang="zh-CN" altLang="zh-CN" dirty="0"/>
              <a:t>被试</a:t>
            </a:r>
          </a:p>
          <a:p>
            <a:r>
              <a:rPr lang="zh-CN" altLang="zh-CN" dirty="0" smtClean="0"/>
              <a:t>山东</a:t>
            </a:r>
            <a:r>
              <a:rPr lang="zh-CN" altLang="zh-CN" dirty="0"/>
              <a:t>某普通高校非英语专业高级</a:t>
            </a:r>
            <a:r>
              <a:rPr lang="zh-CN" altLang="zh-CN" dirty="0" smtClean="0"/>
              <a:t>班和上</a:t>
            </a:r>
            <a:r>
              <a:rPr lang="zh-CN" altLang="zh-CN" dirty="0"/>
              <a:t>海某重点高校非英语专业学生，共有</a:t>
            </a:r>
            <a:r>
              <a:rPr lang="en-US" altLang="zh-CN" dirty="0"/>
              <a:t>90</a:t>
            </a:r>
            <a:r>
              <a:rPr lang="zh-CN" altLang="zh-CN" dirty="0"/>
              <a:t>人参加实验，按要求完成全部测试的人数为</a:t>
            </a:r>
            <a:r>
              <a:rPr lang="en-US" altLang="zh-CN" dirty="0"/>
              <a:t>84</a:t>
            </a:r>
            <a:r>
              <a:rPr lang="zh-CN" altLang="zh-CN" dirty="0"/>
              <a:t>人</a:t>
            </a:r>
            <a:r>
              <a:rPr lang="zh-CN" altLang="zh-CN" dirty="0" smtClean="0"/>
              <a:t>。</a:t>
            </a:r>
            <a:endParaRPr lang="en-US" altLang="zh-CN" dirty="0" smtClean="0"/>
          </a:p>
          <a:p>
            <a:endParaRPr kumimoji="1" lang="zh-CN" altLang="en-US" dirty="0"/>
          </a:p>
        </p:txBody>
      </p:sp>
    </p:spTree>
    <p:extLst>
      <p:ext uri="{BB962C8B-B14F-4D97-AF65-F5344CB8AC3E}">
        <p14:creationId xmlns:p14="http://schemas.microsoft.com/office/powerpoint/2010/main" val="1162994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1. </a:t>
            </a:r>
            <a:r>
              <a:rPr kumimoji="1" lang="zh-CN" altLang="en-US" dirty="0" smtClean="0"/>
              <a:t>引言</a:t>
            </a:r>
            <a:endParaRPr kumimoji="1" lang="zh-CN" altLang="en-US" dirty="0"/>
          </a:p>
        </p:txBody>
      </p:sp>
      <p:sp>
        <p:nvSpPr>
          <p:cNvPr id="3" name="内容占位符 2"/>
          <p:cNvSpPr>
            <a:spLocks noGrp="1"/>
          </p:cNvSpPr>
          <p:nvPr>
            <p:ph idx="1"/>
          </p:nvPr>
        </p:nvSpPr>
        <p:spPr>
          <a:xfrm>
            <a:off x="924983" y="1735138"/>
            <a:ext cx="7313613" cy="4056062"/>
          </a:xfrm>
        </p:spPr>
        <p:txBody>
          <a:bodyPr>
            <a:normAutofit/>
          </a:bodyPr>
          <a:lstStyle/>
          <a:p>
            <a:pPr marL="0" indent="0">
              <a:buNone/>
            </a:pPr>
            <a:r>
              <a:rPr lang="en-US" altLang="zh-CN" dirty="0" smtClean="0"/>
              <a:t>1.1 </a:t>
            </a:r>
            <a:r>
              <a:rPr lang="en-US" altLang="en-US" dirty="0" smtClean="0"/>
              <a:t>内容为驱动：</a:t>
            </a:r>
            <a:endParaRPr lang="en-US" altLang="zh-CN" dirty="0" smtClean="0"/>
          </a:p>
          <a:p>
            <a:r>
              <a:rPr lang="zh-CN" altLang="zh-CN" dirty="0" smtClean="0"/>
              <a:t>以内容为驱动</a:t>
            </a:r>
            <a:r>
              <a:rPr lang="zh-CN" altLang="zh-CN" dirty="0"/>
              <a:t>的语言教学模式强调通过学习学科内容和知识来学习语言（袁平华 俞理明，</a:t>
            </a:r>
            <a:r>
              <a:rPr lang="en-US" altLang="zh-CN" dirty="0"/>
              <a:t>2008</a:t>
            </a:r>
            <a:r>
              <a:rPr lang="zh-CN" altLang="zh-CN" dirty="0"/>
              <a:t>）</a:t>
            </a:r>
            <a:r>
              <a:rPr lang="zh-CN" altLang="zh-CN" dirty="0" smtClean="0"/>
              <a:t>。</a:t>
            </a:r>
            <a:endParaRPr lang="en-US" altLang="zh-CN" dirty="0" smtClean="0"/>
          </a:p>
          <a:p>
            <a:r>
              <a:rPr lang="zh-CN" altLang="zh-CN" dirty="0"/>
              <a:t>在</a:t>
            </a:r>
            <a:r>
              <a:rPr lang="en-US" altLang="zh-CN" dirty="0"/>
              <a:t>EFL</a:t>
            </a:r>
            <a:r>
              <a:rPr lang="zh-CN" altLang="zh-CN" dirty="0"/>
              <a:t>国家，以英语为授课语言的本科或研究生学科课程越来越多 </a:t>
            </a:r>
            <a:r>
              <a:rPr lang="en-US" altLang="zh-CN" dirty="0"/>
              <a:t>(Miller</a:t>
            </a:r>
            <a:r>
              <a:rPr lang="zh-CN" altLang="zh-CN" dirty="0"/>
              <a:t>，</a:t>
            </a:r>
            <a:r>
              <a:rPr lang="en-US" altLang="zh-CN" dirty="0"/>
              <a:t>2009</a:t>
            </a:r>
            <a:r>
              <a:rPr lang="zh-CN" altLang="zh-CN" dirty="0"/>
              <a:t>；</a:t>
            </a:r>
            <a:r>
              <a:rPr lang="en-US" altLang="zh-CN" dirty="0"/>
              <a:t>Huang</a:t>
            </a:r>
            <a:r>
              <a:rPr lang="zh-CN" altLang="zh-CN" dirty="0"/>
              <a:t>，</a:t>
            </a:r>
            <a:r>
              <a:rPr lang="en-US" altLang="zh-CN" dirty="0" smtClean="0"/>
              <a:t>2010</a:t>
            </a:r>
            <a:r>
              <a:rPr lang="zh-CN" altLang="zh-CN" dirty="0" smtClean="0"/>
              <a:t>，</a:t>
            </a:r>
            <a:r>
              <a:rPr lang="en-US" altLang="zh-CN" dirty="0"/>
              <a:t>P35</a:t>
            </a:r>
            <a:r>
              <a:rPr lang="zh-CN" altLang="zh-CN" dirty="0"/>
              <a:t>；蔡基刚，</a:t>
            </a:r>
            <a:r>
              <a:rPr lang="en-US" altLang="zh-CN" dirty="0" smtClean="0"/>
              <a:t>2011)</a:t>
            </a:r>
            <a:r>
              <a:rPr lang="zh-CN" altLang="zh-CN" dirty="0"/>
              <a:t>。 </a:t>
            </a:r>
            <a:endParaRPr lang="en-US" altLang="zh-CN" dirty="0" smtClean="0"/>
          </a:p>
          <a:p>
            <a:endParaRPr lang="en-US" altLang="zh-CN" dirty="0" smtClean="0"/>
          </a:p>
        </p:txBody>
      </p:sp>
    </p:spTree>
    <p:extLst>
      <p:ext uri="{BB962C8B-B14F-4D97-AF65-F5344CB8AC3E}">
        <p14:creationId xmlns:p14="http://schemas.microsoft.com/office/powerpoint/2010/main" val="349956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en-US" altLang="zh-CN" dirty="0" smtClean="0"/>
              <a:t>3.2 </a:t>
            </a:r>
            <a:r>
              <a:rPr lang="zh-CN" altLang="zh-CN" dirty="0"/>
              <a:t>工作记忆广度测试</a:t>
            </a:r>
          </a:p>
          <a:p>
            <a:r>
              <a:rPr lang="zh-CN" altLang="zh-CN" dirty="0" smtClean="0"/>
              <a:t>工作记忆广度测试</a:t>
            </a:r>
            <a:r>
              <a:rPr lang="zh-CN" altLang="zh-CN" dirty="0"/>
              <a:t>由研究者对被试一对一在计算机上进行</a:t>
            </a:r>
            <a:r>
              <a:rPr lang="zh-CN" altLang="zh-CN" dirty="0" smtClean="0"/>
              <a:t>。</a:t>
            </a:r>
            <a:endParaRPr lang="en-US" altLang="zh-CN" dirty="0" smtClean="0"/>
          </a:p>
          <a:p>
            <a:r>
              <a:rPr lang="zh-CN" altLang="zh-CN" dirty="0" smtClean="0"/>
              <a:t>工作记忆广度测试程序根据</a:t>
            </a:r>
            <a:r>
              <a:rPr lang="en-US" altLang="zh-CN" dirty="0"/>
              <a:t>Waters</a:t>
            </a:r>
            <a:r>
              <a:rPr lang="zh-CN" altLang="zh-CN" dirty="0"/>
              <a:t>和</a:t>
            </a:r>
            <a:r>
              <a:rPr lang="en-US" altLang="zh-CN" dirty="0" err="1"/>
              <a:t>Caplan</a:t>
            </a:r>
            <a:r>
              <a:rPr lang="zh-CN" altLang="zh-CN" dirty="0"/>
              <a:t>（</a:t>
            </a:r>
            <a:r>
              <a:rPr lang="en-US" altLang="zh-CN" dirty="0"/>
              <a:t>1996</a:t>
            </a:r>
            <a:r>
              <a:rPr lang="zh-CN" altLang="zh-CN" dirty="0"/>
              <a:t>）的设计原则设计而</a:t>
            </a:r>
            <a:r>
              <a:rPr lang="zh-CN" altLang="zh-CN" dirty="0" smtClean="0"/>
              <a:t>成</a:t>
            </a:r>
            <a:r>
              <a:rPr lang="zh-CN" altLang="en-US" dirty="0" smtClean="0"/>
              <a:t>。</a:t>
            </a:r>
            <a:endParaRPr lang="en-US" altLang="zh-CN" dirty="0" smtClean="0"/>
          </a:p>
          <a:p>
            <a:r>
              <a:rPr lang="zh-CN" altLang="zh-CN" dirty="0"/>
              <a:t>按听力</a:t>
            </a:r>
            <a:r>
              <a:rPr lang="en-US" altLang="zh-CN" dirty="0"/>
              <a:t>/</a:t>
            </a:r>
            <a:r>
              <a:rPr lang="zh-CN" altLang="zh-CN" dirty="0"/>
              <a:t>阅读广度测试结果将被试平均分为听力和阅读工作记忆容量高、中、低三组。</a:t>
            </a:r>
            <a:endParaRPr kumimoji="1" lang="zh-CN" altLang="en-US" dirty="0"/>
          </a:p>
          <a:p>
            <a:pPr marL="0" indent="0">
              <a:buNone/>
            </a:pPr>
            <a:endParaRPr kumimoji="1" lang="zh-CN" altLang="en-US" dirty="0"/>
          </a:p>
        </p:txBody>
      </p:sp>
    </p:spTree>
    <p:extLst>
      <p:ext uri="{BB962C8B-B14F-4D97-AF65-F5344CB8AC3E}">
        <p14:creationId xmlns:p14="http://schemas.microsoft.com/office/powerpoint/2010/main" val="41613858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lnSpcReduction="10000"/>
          </a:bodyPr>
          <a:lstStyle/>
          <a:p>
            <a:pPr marL="0" indent="0">
              <a:buNone/>
            </a:pPr>
            <a:r>
              <a:rPr lang="en-US" altLang="zh-CN" dirty="0" smtClean="0"/>
              <a:t>3.3 </a:t>
            </a:r>
            <a:r>
              <a:rPr lang="zh-CN" altLang="zh-CN" dirty="0" smtClean="0"/>
              <a:t>语篇理解材料</a:t>
            </a:r>
            <a:r>
              <a:rPr lang="zh-CN" altLang="en-US" dirty="0" smtClean="0"/>
              <a:t>和</a:t>
            </a:r>
            <a:r>
              <a:rPr lang="zh-CN" altLang="zh-CN" dirty="0" smtClean="0"/>
              <a:t>测试</a:t>
            </a:r>
            <a:endParaRPr lang="zh-CN" altLang="zh-CN" dirty="0"/>
          </a:p>
          <a:p>
            <a:pPr marL="0" indent="0">
              <a:buNone/>
            </a:pPr>
            <a:r>
              <a:rPr lang="en-US" altLang="zh-CN" dirty="0"/>
              <a:t> </a:t>
            </a:r>
            <a:r>
              <a:rPr lang="zh-CN" altLang="zh-CN" dirty="0" smtClean="0"/>
              <a:t>语篇理解材料</a:t>
            </a:r>
            <a:r>
              <a:rPr lang="zh-CN" altLang="en-US" dirty="0" smtClean="0"/>
              <a:t>从老托</a:t>
            </a:r>
            <a:r>
              <a:rPr lang="zh-CN" altLang="zh-CN" dirty="0" smtClean="0"/>
              <a:t>福学术讲座听力试题中选</a:t>
            </a:r>
            <a:r>
              <a:rPr lang="zh-CN" altLang="zh-CN" dirty="0"/>
              <a:t>取，听力和阅读的前测和后测中各两篇，共八篇文章。托福学术讲座听力语速在</a:t>
            </a:r>
            <a:r>
              <a:rPr lang="en-US" altLang="zh-CN" dirty="0" smtClean="0"/>
              <a:t>160-</a:t>
            </a:r>
            <a:r>
              <a:rPr lang="en-US" altLang="zh-CN" dirty="0"/>
              <a:t>190wpm</a:t>
            </a:r>
            <a:r>
              <a:rPr lang="zh-CN" altLang="zh-CN" dirty="0"/>
              <a:t>，属于中等语速（</a:t>
            </a:r>
            <a:r>
              <a:rPr lang="en-US" altLang="zh-CN" dirty="0" err="1"/>
              <a:t>Pimsleur</a:t>
            </a:r>
            <a:r>
              <a:rPr lang="en-US" altLang="zh-CN" dirty="0"/>
              <a:t>, Hancock &amp;</a:t>
            </a:r>
            <a:r>
              <a:rPr lang="en-US" altLang="zh-CN" dirty="0" err="1"/>
              <a:t>Furey</a:t>
            </a:r>
            <a:r>
              <a:rPr lang="en-US" altLang="zh-CN" dirty="0"/>
              <a:t>, 1977</a:t>
            </a:r>
            <a:r>
              <a:rPr lang="zh-CN" altLang="zh-CN" dirty="0" smtClean="0"/>
              <a:t>）。</a:t>
            </a:r>
            <a:endParaRPr lang="en-US" altLang="zh-CN" dirty="0" smtClean="0"/>
          </a:p>
          <a:p>
            <a:r>
              <a:rPr lang="zh-CN" altLang="zh-CN" dirty="0"/>
              <a:t>语篇理解测试包括两部分：回忆测试（</a:t>
            </a:r>
            <a:r>
              <a:rPr lang="en-US" altLang="zh-CN" dirty="0"/>
              <a:t>recall, Liu 2004</a:t>
            </a:r>
            <a:r>
              <a:rPr lang="zh-CN" altLang="zh-CN" dirty="0"/>
              <a:t>）</a:t>
            </a:r>
            <a:endParaRPr lang="en-US" altLang="zh-CN" dirty="0"/>
          </a:p>
          <a:p>
            <a:r>
              <a:rPr lang="zh-CN" altLang="zh-CN" dirty="0"/>
              <a:t>和单句鉴定测试（</a:t>
            </a:r>
            <a:r>
              <a:rPr lang="en-US" altLang="zh-CN" dirty="0"/>
              <a:t>Sentence Verification Techniques</a:t>
            </a:r>
            <a:r>
              <a:rPr lang="zh-CN" altLang="zh-CN" dirty="0"/>
              <a:t>，简称</a:t>
            </a:r>
            <a:r>
              <a:rPr lang="en-US" altLang="zh-CN" dirty="0"/>
              <a:t>SVT</a:t>
            </a:r>
            <a:r>
              <a:rPr lang="zh-CN" altLang="zh-CN" dirty="0"/>
              <a:t>，</a:t>
            </a:r>
            <a:r>
              <a:rPr lang="en-US" altLang="zh-CN" dirty="0"/>
              <a:t>Royer 2007</a:t>
            </a:r>
            <a:r>
              <a:rPr lang="zh-CN" altLang="zh-CN" dirty="0"/>
              <a:t>）。</a:t>
            </a:r>
            <a:endParaRPr lang="en-US" altLang="zh-CN" dirty="0"/>
          </a:p>
          <a:p>
            <a:pPr marL="0" indent="0">
              <a:buNone/>
            </a:pPr>
            <a:endParaRPr lang="zh-CN" altLang="zh-CN" dirty="0"/>
          </a:p>
          <a:p>
            <a:endParaRPr kumimoji="1" lang="zh-CN" altLang="en-US" dirty="0"/>
          </a:p>
        </p:txBody>
      </p:sp>
    </p:spTree>
    <p:extLst>
      <p:ext uri="{BB962C8B-B14F-4D97-AF65-F5344CB8AC3E}">
        <p14:creationId xmlns:p14="http://schemas.microsoft.com/office/powerpoint/2010/main" val="3887256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sz="4000" dirty="0" smtClean="0"/>
              <a:t>4. </a:t>
            </a:r>
            <a:r>
              <a:rPr lang="zh-CN" altLang="zh-CN" sz="4000" dirty="0" smtClean="0"/>
              <a:t>结果与讨论</a:t>
            </a:r>
            <a:r>
              <a:rPr lang="zh-CN" altLang="zh-CN" sz="4000" dirty="0"/>
              <a:t/>
            </a:r>
            <a:br>
              <a:rPr lang="zh-CN" altLang="zh-CN" sz="4000" dirty="0"/>
            </a:br>
            <a:endParaRPr kumimoji="1" lang="zh-CN" altLang="en-US" sz="4000" dirty="0"/>
          </a:p>
        </p:txBody>
      </p:sp>
      <p:sp>
        <p:nvSpPr>
          <p:cNvPr id="3" name="内容占位符 2"/>
          <p:cNvSpPr>
            <a:spLocks noGrp="1"/>
          </p:cNvSpPr>
          <p:nvPr>
            <p:ph idx="1"/>
          </p:nvPr>
        </p:nvSpPr>
        <p:spPr>
          <a:xfrm>
            <a:off x="914400" y="1290638"/>
            <a:ext cx="7313613" cy="4056062"/>
          </a:xfrm>
        </p:spPr>
        <p:txBody>
          <a:bodyPr>
            <a:normAutofit fontScale="70000" lnSpcReduction="20000"/>
          </a:bodyPr>
          <a:lstStyle/>
          <a:p>
            <a:pPr marL="0" indent="0">
              <a:buNone/>
            </a:pPr>
            <a:r>
              <a:rPr lang="en-US" altLang="zh-CN" dirty="0" smtClean="0"/>
              <a:t>4.1 </a:t>
            </a:r>
            <a:r>
              <a:rPr lang="zh-CN" altLang="en-US" dirty="0" smtClean="0"/>
              <a:t>听力理解和阅读理解</a:t>
            </a:r>
            <a:endParaRPr lang="en-US" altLang="zh-CN" dirty="0" smtClean="0"/>
          </a:p>
          <a:p>
            <a:pPr marL="0" indent="0">
              <a:buNone/>
            </a:pPr>
            <a:r>
              <a:rPr lang="zh-CN" altLang="en-US" dirty="0" smtClean="0"/>
              <a:t>（</a:t>
            </a:r>
            <a:r>
              <a:rPr lang="en-US" altLang="zh-CN" dirty="0" smtClean="0"/>
              <a:t>1</a:t>
            </a:r>
            <a:r>
              <a:rPr lang="zh-CN" altLang="en-US" dirty="0" smtClean="0"/>
              <a:t>）二语学术听力理解能力和阅读能力显著相关</a:t>
            </a:r>
            <a:endParaRPr lang="en-US" altLang="zh-CN" dirty="0" smtClean="0"/>
          </a:p>
          <a:p>
            <a:r>
              <a:rPr lang="zh-CN" altLang="zh-CN" dirty="0" smtClean="0"/>
              <a:t>在前测中</a:t>
            </a:r>
            <a:r>
              <a:rPr lang="zh-CN" altLang="zh-CN" dirty="0"/>
              <a:t>，被试的听力和阅读理解水平显著相关（</a:t>
            </a:r>
            <a:r>
              <a:rPr lang="en-US" altLang="zh-CN" dirty="0"/>
              <a:t>r=.42, p&lt;.01</a:t>
            </a:r>
            <a:r>
              <a:rPr lang="zh-CN" altLang="zh-CN" dirty="0"/>
              <a:t>），且回归分析得出，工作记忆容量对于二语学术听力和阅读理解水平均具有显著的解释力（听力：</a:t>
            </a:r>
            <a:r>
              <a:rPr lang="en-US" altLang="zh-CN" dirty="0"/>
              <a:t>R=.80</a:t>
            </a:r>
            <a:r>
              <a:rPr lang="zh-CN" altLang="zh-CN" dirty="0"/>
              <a:t>，</a:t>
            </a:r>
            <a:r>
              <a:rPr lang="en-US" altLang="zh-CN" dirty="0"/>
              <a:t>F=147.8,p&lt;.01;</a:t>
            </a:r>
            <a:r>
              <a:rPr lang="zh-CN" altLang="zh-CN" dirty="0"/>
              <a:t>阅读：</a:t>
            </a:r>
            <a:r>
              <a:rPr lang="en-US" altLang="zh-CN" dirty="0"/>
              <a:t>R=.70</a:t>
            </a:r>
            <a:r>
              <a:rPr lang="zh-CN" altLang="zh-CN" dirty="0"/>
              <a:t>，</a:t>
            </a:r>
            <a:r>
              <a:rPr lang="en-US" altLang="zh-CN" dirty="0"/>
              <a:t>F=77.1,p&lt;.01</a:t>
            </a:r>
            <a:r>
              <a:rPr lang="zh-CN" altLang="zh-CN" dirty="0"/>
              <a:t>）。</a:t>
            </a:r>
          </a:p>
          <a:p>
            <a:r>
              <a:rPr lang="zh-CN" altLang="zh-CN" dirty="0"/>
              <a:t>该结果验证了问题一的假设。</a:t>
            </a:r>
            <a:r>
              <a:rPr lang="en-US" altLang="zh-CN" dirty="0"/>
              <a:t>Van </a:t>
            </a:r>
            <a:r>
              <a:rPr lang="en-US" altLang="zh-CN" dirty="0" err="1"/>
              <a:t>Dijk</a:t>
            </a:r>
            <a:r>
              <a:rPr lang="zh-CN" altLang="zh-CN" dirty="0"/>
              <a:t>和</a:t>
            </a:r>
            <a:r>
              <a:rPr lang="en-US" altLang="zh-CN" dirty="0" err="1"/>
              <a:t>Kintsch</a:t>
            </a:r>
            <a:r>
              <a:rPr lang="en-US" altLang="zh-CN" dirty="0"/>
              <a:t> (1983)</a:t>
            </a:r>
            <a:r>
              <a:rPr lang="zh-CN" altLang="zh-CN" dirty="0"/>
              <a:t>认为在语篇理解中，被输入的语言材料要经历一系列“命题的分解</a:t>
            </a:r>
            <a:r>
              <a:rPr lang="en-US" altLang="zh-CN" dirty="0"/>
              <a:t>——</a:t>
            </a:r>
            <a:r>
              <a:rPr lang="zh-CN" altLang="zh-CN" dirty="0"/>
              <a:t>整合”反复的加工过程。每一次循环都要形成一个由若干命题组成的组块，这些组块暂时存储在容量极为有限的工作记忆中，为最终形成语言材料的完整表征做好储备，这对工作记忆的容量有很大的需求。虽然听力和阅读理解输入信息的物理特征不一样，但是在信息解码之后的理解过程都受到了工作记忆容量的限制，因此听读能力成显著相关，且工作记忆容量对两者的解释力均显著。</a:t>
            </a:r>
          </a:p>
          <a:p>
            <a:endParaRPr kumimoji="1" lang="zh-CN" altLang="en-US" dirty="0"/>
          </a:p>
        </p:txBody>
      </p:sp>
    </p:spTree>
    <p:extLst>
      <p:ext uri="{BB962C8B-B14F-4D97-AF65-F5344CB8AC3E}">
        <p14:creationId xmlns:p14="http://schemas.microsoft.com/office/powerpoint/2010/main" val="10636540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935694275"/>
              </p:ext>
            </p:extLst>
          </p:nvPr>
        </p:nvGraphicFramePr>
        <p:xfrm>
          <a:off x="914401" y="1894416"/>
          <a:ext cx="6959600" cy="1926165"/>
        </p:xfrm>
        <a:graphic>
          <a:graphicData uri="http://schemas.openxmlformats.org/drawingml/2006/table">
            <a:tbl>
              <a:tblPr firstRow="1" bandRow="1">
                <a:tableStyleId>{5C22544A-7EE6-4342-B048-85BDC9FD1C3A}</a:tableStyleId>
              </a:tblPr>
              <a:tblGrid>
                <a:gridCol w="1391920"/>
                <a:gridCol w="1391920"/>
                <a:gridCol w="1391920"/>
                <a:gridCol w="1391920"/>
                <a:gridCol w="1391920"/>
              </a:tblGrid>
              <a:tr h="642055">
                <a:tc>
                  <a:txBody>
                    <a:bodyPr/>
                    <a:lstStyle/>
                    <a:p>
                      <a:endParaRPr lang="zh-CN" altLang="en-US" dirty="0"/>
                    </a:p>
                  </a:txBody>
                  <a:tcPr/>
                </a:tc>
                <a:tc>
                  <a:txBody>
                    <a:bodyPr/>
                    <a:lstStyle/>
                    <a:p>
                      <a:endParaRPr lang="zh-CN" altLang="en-US" dirty="0"/>
                    </a:p>
                  </a:txBody>
                  <a:tcPr/>
                </a:tc>
                <a:tc>
                  <a:txBody>
                    <a:bodyPr/>
                    <a:lstStyle/>
                    <a:p>
                      <a:pPr indent="72390" algn="l">
                        <a:spcAft>
                          <a:spcPts val="0"/>
                        </a:spcAft>
                      </a:pPr>
                      <a:r>
                        <a:rPr lang="en-US" sz="2400" b="1" kern="0" dirty="0">
                          <a:effectLst/>
                          <a:latin typeface="Times New Roman"/>
                          <a:ea typeface="宋体"/>
                          <a:cs typeface="Times New Roman"/>
                        </a:rPr>
                        <a:t>MD</a:t>
                      </a:r>
                      <a:endParaRPr lang="zh-CN" sz="2400" kern="100" dirty="0">
                        <a:effectLst/>
                        <a:latin typeface="Times New Roman"/>
                        <a:ea typeface="宋体"/>
                        <a:cs typeface="Times New Roman"/>
                      </a:endParaRPr>
                    </a:p>
                  </a:txBody>
                  <a:tcPr marL="68580" marR="68580" marT="0" marB="0"/>
                </a:tc>
                <a:tc>
                  <a:txBody>
                    <a:bodyPr/>
                    <a:lstStyle/>
                    <a:p>
                      <a:pPr algn="l">
                        <a:spcAft>
                          <a:spcPts val="0"/>
                        </a:spcAft>
                      </a:pPr>
                      <a:r>
                        <a:rPr lang="en-US" sz="2400" b="1" i="1" kern="0" dirty="0">
                          <a:effectLst/>
                          <a:latin typeface="Times New Roman"/>
                          <a:ea typeface="宋体"/>
                          <a:cs typeface="Times New Roman"/>
                        </a:rPr>
                        <a:t>t</a:t>
                      </a:r>
                      <a:endParaRPr lang="zh-CN" sz="2400" kern="100" dirty="0">
                        <a:effectLst/>
                        <a:latin typeface="Times New Roman"/>
                        <a:ea typeface="宋体"/>
                        <a:cs typeface="Times New Roman"/>
                      </a:endParaRPr>
                    </a:p>
                  </a:txBody>
                  <a:tcPr marL="68580" marR="68580" marT="0" marB="0"/>
                </a:tc>
                <a:tc>
                  <a:txBody>
                    <a:bodyPr/>
                    <a:lstStyle/>
                    <a:p>
                      <a:pPr algn="l">
                        <a:spcAft>
                          <a:spcPts val="0"/>
                        </a:spcAft>
                      </a:pPr>
                      <a:r>
                        <a:rPr lang="en-US" sz="2400" b="1" i="1" kern="0" dirty="0">
                          <a:effectLst/>
                          <a:latin typeface="Times New Roman"/>
                          <a:ea typeface="宋体"/>
                          <a:cs typeface="Times New Roman"/>
                        </a:rPr>
                        <a:t>p</a:t>
                      </a:r>
                      <a:endParaRPr lang="zh-CN" sz="2400" kern="100" dirty="0">
                        <a:effectLst/>
                        <a:latin typeface="Times New Roman"/>
                        <a:ea typeface="宋体"/>
                        <a:cs typeface="Times New Roman"/>
                      </a:endParaRPr>
                    </a:p>
                  </a:txBody>
                  <a:tcPr marL="68580" marR="68580" marT="0" marB="0"/>
                </a:tc>
              </a:tr>
              <a:tr h="642055">
                <a:tc>
                  <a:txBody>
                    <a:bodyPr/>
                    <a:lstStyle/>
                    <a:p>
                      <a:pPr algn="l">
                        <a:spcAft>
                          <a:spcPts val="0"/>
                        </a:spcAft>
                      </a:pPr>
                      <a:r>
                        <a:rPr lang="en-US" sz="2000" b="1" kern="0" dirty="0">
                          <a:effectLst/>
                          <a:latin typeface="Times New Roman"/>
                          <a:ea typeface="宋体"/>
                          <a:cs typeface="Times New Roman"/>
                        </a:rPr>
                        <a:t>Pretest </a:t>
                      </a:r>
                      <a:endParaRPr lang="zh-CN" sz="2000" kern="100" dirty="0">
                        <a:effectLst/>
                        <a:latin typeface="Times New Roman"/>
                        <a:ea typeface="宋体"/>
                        <a:cs typeface="Times New Roman"/>
                      </a:endParaRPr>
                    </a:p>
                  </a:txBody>
                  <a:tcPr marL="68580" marR="68580" marT="0" marB="0"/>
                </a:tc>
                <a:tc>
                  <a:txBody>
                    <a:bodyPr/>
                    <a:lstStyle/>
                    <a:p>
                      <a:pPr algn="l">
                        <a:spcAft>
                          <a:spcPts val="0"/>
                        </a:spcAft>
                      </a:pPr>
                      <a:r>
                        <a:rPr lang="en-US" sz="2000" b="1" kern="0" dirty="0">
                          <a:effectLst/>
                          <a:latin typeface="Times New Roman"/>
                          <a:ea typeface="宋体"/>
                          <a:cs typeface="Times New Roman"/>
                        </a:rPr>
                        <a:t>Listening -Reading  </a:t>
                      </a:r>
                      <a:endParaRPr lang="zh-CN" sz="2000" kern="100" dirty="0">
                        <a:effectLst/>
                        <a:latin typeface="Times New Roman"/>
                        <a:ea typeface="宋体"/>
                        <a:cs typeface="Times New Roman"/>
                      </a:endParaRPr>
                    </a:p>
                  </a:txBody>
                  <a:tcPr marL="68580" marR="68580" marT="0" marB="0"/>
                </a:tc>
                <a:tc>
                  <a:txBody>
                    <a:bodyPr/>
                    <a:lstStyle/>
                    <a:p>
                      <a:pPr indent="66675" algn="l">
                        <a:spcAft>
                          <a:spcPts val="0"/>
                        </a:spcAft>
                      </a:pPr>
                      <a:r>
                        <a:rPr lang="en-US" sz="2400" kern="0" dirty="0">
                          <a:effectLst/>
                          <a:latin typeface="Times New Roman"/>
                          <a:ea typeface="宋体"/>
                          <a:cs typeface="Times New Roman"/>
                        </a:rPr>
                        <a:t>-12.00</a:t>
                      </a:r>
                      <a:endParaRPr lang="zh-CN" sz="2400" kern="100" dirty="0">
                        <a:effectLst/>
                        <a:latin typeface="Times New Roman"/>
                        <a:ea typeface="宋体"/>
                        <a:cs typeface="Times New Roman"/>
                      </a:endParaRPr>
                    </a:p>
                  </a:txBody>
                  <a:tcPr marL="68580" marR="68580" marT="0" marB="0"/>
                </a:tc>
                <a:tc>
                  <a:txBody>
                    <a:bodyPr/>
                    <a:lstStyle/>
                    <a:p>
                      <a:pPr algn="l">
                        <a:spcAft>
                          <a:spcPts val="0"/>
                        </a:spcAft>
                      </a:pPr>
                      <a:r>
                        <a:rPr lang="en-US" sz="2400" kern="0" dirty="0">
                          <a:effectLst/>
                          <a:latin typeface="Times New Roman"/>
                          <a:ea typeface="宋体"/>
                          <a:cs typeface="Times New Roman"/>
                        </a:rPr>
                        <a:t>-11.09</a:t>
                      </a:r>
                      <a:endParaRPr lang="zh-CN" sz="2400" kern="100" dirty="0">
                        <a:effectLst/>
                        <a:latin typeface="Times New Roman"/>
                        <a:ea typeface="宋体"/>
                        <a:cs typeface="Times New Roman"/>
                      </a:endParaRPr>
                    </a:p>
                  </a:txBody>
                  <a:tcPr marL="68580" marR="68580" marT="0" marB="0"/>
                </a:tc>
                <a:tc>
                  <a:txBody>
                    <a:bodyPr/>
                    <a:lstStyle/>
                    <a:p>
                      <a:pPr algn="l">
                        <a:spcAft>
                          <a:spcPts val="0"/>
                        </a:spcAft>
                      </a:pPr>
                      <a:r>
                        <a:rPr lang="en-US" sz="2400" kern="0" dirty="0">
                          <a:effectLst/>
                          <a:latin typeface="Times New Roman"/>
                          <a:ea typeface="宋体"/>
                          <a:cs typeface="Times New Roman"/>
                        </a:rPr>
                        <a:t>.000</a:t>
                      </a:r>
                      <a:endParaRPr lang="zh-CN" sz="2400" kern="100" dirty="0">
                        <a:effectLst/>
                        <a:latin typeface="Times New Roman"/>
                        <a:ea typeface="宋体"/>
                        <a:cs typeface="Times New Roman"/>
                      </a:endParaRPr>
                    </a:p>
                  </a:txBody>
                  <a:tcPr marL="68580" marR="68580" marT="0" marB="0"/>
                </a:tc>
              </a:tr>
              <a:tr h="642055">
                <a:tc>
                  <a:txBody>
                    <a:bodyPr/>
                    <a:lstStyle/>
                    <a:p>
                      <a:pPr algn="l">
                        <a:spcAft>
                          <a:spcPts val="0"/>
                        </a:spcAft>
                      </a:pPr>
                      <a:r>
                        <a:rPr lang="en-US" sz="2000" b="1" kern="0">
                          <a:effectLst/>
                          <a:latin typeface="Times New Roman"/>
                          <a:ea typeface="宋体"/>
                          <a:cs typeface="Times New Roman"/>
                        </a:rPr>
                        <a:t>Posttest</a:t>
                      </a:r>
                      <a:endParaRPr lang="zh-CN" sz="2000" kern="100">
                        <a:effectLst/>
                        <a:latin typeface="Times New Roman"/>
                        <a:ea typeface="宋体"/>
                        <a:cs typeface="Times New Roman"/>
                      </a:endParaRPr>
                    </a:p>
                  </a:txBody>
                  <a:tcPr marL="68580" marR="68580" marT="0" marB="0"/>
                </a:tc>
                <a:tc>
                  <a:txBody>
                    <a:bodyPr/>
                    <a:lstStyle/>
                    <a:p>
                      <a:pPr algn="l">
                        <a:spcAft>
                          <a:spcPts val="0"/>
                        </a:spcAft>
                      </a:pPr>
                      <a:r>
                        <a:rPr lang="en-US" sz="2000" b="1" kern="0" dirty="0">
                          <a:effectLst/>
                          <a:latin typeface="Times New Roman"/>
                          <a:ea typeface="宋体"/>
                          <a:cs typeface="Times New Roman"/>
                        </a:rPr>
                        <a:t>Listening -Reading</a:t>
                      </a:r>
                      <a:endParaRPr lang="zh-CN" sz="2000" kern="100" dirty="0">
                        <a:effectLst/>
                        <a:latin typeface="Times New Roman"/>
                        <a:ea typeface="宋体"/>
                        <a:cs typeface="Times New Roman"/>
                      </a:endParaRPr>
                    </a:p>
                  </a:txBody>
                  <a:tcPr marL="68580" marR="68580" marT="0" marB="0"/>
                </a:tc>
                <a:tc>
                  <a:txBody>
                    <a:bodyPr/>
                    <a:lstStyle/>
                    <a:p>
                      <a:pPr indent="66675" algn="l">
                        <a:spcAft>
                          <a:spcPts val="0"/>
                        </a:spcAft>
                      </a:pPr>
                      <a:r>
                        <a:rPr lang="en-US" sz="2400" kern="0">
                          <a:effectLst/>
                          <a:latin typeface="Times New Roman"/>
                          <a:ea typeface="宋体"/>
                          <a:cs typeface="Times New Roman"/>
                        </a:rPr>
                        <a:t>-2.63</a:t>
                      </a:r>
                      <a:endParaRPr lang="zh-CN" sz="2400" kern="100">
                        <a:effectLst/>
                        <a:latin typeface="Times New Roman"/>
                        <a:ea typeface="宋体"/>
                        <a:cs typeface="Times New Roman"/>
                      </a:endParaRPr>
                    </a:p>
                  </a:txBody>
                  <a:tcPr marL="68580" marR="68580" marT="0" marB="0"/>
                </a:tc>
                <a:tc>
                  <a:txBody>
                    <a:bodyPr/>
                    <a:lstStyle/>
                    <a:p>
                      <a:pPr algn="l">
                        <a:spcAft>
                          <a:spcPts val="0"/>
                        </a:spcAft>
                      </a:pPr>
                      <a:r>
                        <a:rPr lang="en-US" sz="2400" kern="0">
                          <a:effectLst/>
                          <a:latin typeface="Times New Roman"/>
                          <a:ea typeface="宋体"/>
                          <a:cs typeface="Times New Roman"/>
                        </a:rPr>
                        <a:t>-2.96</a:t>
                      </a:r>
                      <a:endParaRPr lang="zh-CN" sz="2400" kern="100">
                        <a:effectLst/>
                        <a:latin typeface="Times New Roman"/>
                        <a:ea typeface="宋体"/>
                        <a:cs typeface="Times New Roman"/>
                      </a:endParaRPr>
                    </a:p>
                  </a:txBody>
                  <a:tcPr marL="68580" marR="68580" marT="0" marB="0"/>
                </a:tc>
                <a:tc>
                  <a:txBody>
                    <a:bodyPr/>
                    <a:lstStyle/>
                    <a:p>
                      <a:pPr algn="l">
                        <a:spcAft>
                          <a:spcPts val="0"/>
                        </a:spcAft>
                      </a:pPr>
                      <a:r>
                        <a:rPr lang="en-US" sz="2400" kern="0" dirty="0">
                          <a:effectLst/>
                          <a:latin typeface="Times New Roman"/>
                          <a:ea typeface="宋体"/>
                          <a:cs typeface="Times New Roman"/>
                        </a:rPr>
                        <a:t>.004</a:t>
                      </a:r>
                      <a:endParaRPr lang="zh-CN" sz="2400" kern="100" dirty="0">
                        <a:effectLst/>
                        <a:latin typeface="Times New Roman"/>
                        <a:ea typeface="宋体"/>
                        <a:cs typeface="Times New Roman"/>
                      </a:endParaRPr>
                    </a:p>
                  </a:txBody>
                  <a:tcPr marL="68580" marR="68580" marT="0" marB="0"/>
                </a:tc>
              </a:tr>
            </a:tbl>
          </a:graphicData>
        </a:graphic>
      </p:graphicFrame>
      <p:sp>
        <p:nvSpPr>
          <p:cNvPr id="6" name="矩形 5"/>
          <p:cNvSpPr/>
          <p:nvPr/>
        </p:nvSpPr>
        <p:spPr>
          <a:xfrm>
            <a:off x="1555750" y="4513419"/>
            <a:ext cx="5958416" cy="369332"/>
          </a:xfrm>
          <a:prstGeom prst="rect">
            <a:avLst/>
          </a:prstGeom>
        </p:spPr>
        <p:txBody>
          <a:bodyPr wrap="square">
            <a:spAutoFit/>
          </a:bodyPr>
          <a:lstStyle/>
          <a:p>
            <a:r>
              <a:rPr lang="zh-CN" altLang="en-US" dirty="0" smtClean="0"/>
              <a:t>（</a:t>
            </a:r>
            <a:r>
              <a:rPr lang="zh-CN" altLang="zh-CN" dirty="0" smtClean="0"/>
              <a:t>听力和阅读</a:t>
            </a:r>
            <a:r>
              <a:rPr lang="zh-CN" altLang="zh-CN" dirty="0"/>
              <a:t>在前测和后测中配对样</a:t>
            </a:r>
            <a:r>
              <a:rPr lang="zh-CN" altLang="zh-CN" dirty="0" smtClean="0"/>
              <a:t>本的平均数差异检验</a:t>
            </a:r>
            <a:r>
              <a:rPr lang="zh-CN" altLang="en-US" dirty="0" smtClean="0"/>
              <a:t>）</a:t>
            </a:r>
            <a:endParaRPr lang="zh-CN" altLang="zh-CN" dirty="0"/>
          </a:p>
        </p:txBody>
      </p:sp>
      <p:sp>
        <p:nvSpPr>
          <p:cNvPr id="8" name="文本框 7"/>
          <p:cNvSpPr txBox="1"/>
          <p:nvPr/>
        </p:nvSpPr>
        <p:spPr>
          <a:xfrm>
            <a:off x="804334" y="1328751"/>
            <a:ext cx="4530496" cy="369332"/>
          </a:xfrm>
          <a:prstGeom prst="rect">
            <a:avLst/>
          </a:prstGeom>
          <a:noFill/>
        </p:spPr>
        <p:txBody>
          <a:bodyPr wrap="square" rtlCol="0">
            <a:spAutoFit/>
          </a:bodyPr>
          <a:lstStyle/>
          <a:p>
            <a:r>
              <a:rPr kumimoji="1" lang="zh-CN" altLang="en-US" dirty="0" smtClean="0"/>
              <a:t>（</a:t>
            </a:r>
            <a:r>
              <a:rPr kumimoji="1" lang="en-US" altLang="zh-CN" dirty="0" smtClean="0"/>
              <a:t>2</a:t>
            </a:r>
            <a:r>
              <a:rPr kumimoji="1" lang="zh-CN" altLang="en-US" dirty="0" smtClean="0"/>
              <a:t>）二语学术语篇理解任务与认知负荷</a:t>
            </a:r>
            <a:endParaRPr kumimoji="1" lang="zh-CN" altLang="en-US" dirty="0"/>
          </a:p>
        </p:txBody>
      </p:sp>
    </p:spTree>
    <p:extLst>
      <p:ext uri="{BB962C8B-B14F-4D97-AF65-F5344CB8AC3E}">
        <p14:creationId xmlns:p14="http://schemas.microsoft.com/office/powerpoint/2010/main" val="36788699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85000" lnSpcReduction="20000"/>
          </a:bodyPr>
          <a:lstStyle/>
          <a:p>
            <a:r>
              <a:rPr lang="en-US" altLang="zh-CN" dirty="0"/>
              <a:t> </a:t>
            </a:r>
            <a:r>
              <a:rPr lang="zh-CN" altLang="zh-CN" dirty="0"/>
              <a:t>该结果验证了问题二的假设，即听力的认知负</a:t>
            </a:r>
            <a:r>
              <a:rPr lang="zh-CN" altLang="zh-CN" dirty="0" smtClean="0"/>
              <a:t>荷高于阅读</a:t>
            </a:r>
            <a:r>
              <a:rPr lang="zh-CN" altLang="en-US" dirty="0" smtClean="0"/>
              <a:t>：</a:t>
            </a:r>
            <a:endParaRPr lang="en-US" altLang="zh-CN" dirty="0" smtClean="0"/>
          </a:p>
          <a:p>
            <a:r>
              <a:rPr lang="zh-CN" altLang="zh-CN" dirty="0" smtClean="0"/>
              <a:t>对于二语</a:t>
            </a:r>
            <a:r>
              <a:rPr lang="zh-CN" altLang="zh-CN" dirty="0"/>
              <a:t>学生来说，听力理解的一些特性使之与阅读相比挑战更大</a:t>
            </a:r>
            <a:r>
              <a:rPr lang="en-US" altLang="zh-CN" dirty="0"/>
              <a:t>(Ferris &amp; </a:t>
            </a:r>
            <a:r>
              <a:rPr lang="en-US" altLang="zh-CN" dirty="0" err="1"/>
              <a:t>Tagg</a:t>
            </a:r>
            <a:r>
              <a:rPr lang="en-US" altLang="zh-CN" dirty="0"/>
              <a:t>, 1996; </a:t>
            </a:r>
            <a:r>
              <a:rPr lang="en-US" altLang="zh-CN" dirty="0" err="1"/>
              <a:t>Flowerdew</a:t>
            </a:r>
            <a:r>
              <a:rPr lang="en-US" altLang="zh-CN" dirty="0"/>
              <a:t>, 1995; </a:t>
            </a:r>
            <a:r>
              <a:rPr lang="en-US" altLang="zh-CN" dirty="0" err="1"/>
              <a:t>Flowerdew</a:t>
            </a:r>
            <a:r>
              <a:rPr lang="en-US" altLang="zh-CN" dirty="0"/>
              <a:t> &amp; Miller, 1997; Ur, 1988)</a:t>
            </a:r>
            <a:r>
              <a:rPr lang="zh-CN" altLang="zh-CN" dirty="0" smtClean="0"/>
              <a:t>。</a:t>
            </a:r>
            <a:endParaRPr lang="en-US" altLang="zh-CN" dirty="0" smtClean="0"/>
          </a:p>
          <a:p>
            <a:r>
              <a:rPr lang="zh-CN" altLang="zh-CN" dirty="0" smtClean="0"/>
              <a:t>越</a:t>
            </a:r>
            <a:r>
              <a:rPr lang="zh-CN" altLang="zh-CN" dirty="0"/>
              <a:t>是高水平阶段的二语语篇理解，工作记忆的负荷越</a:t>
            </a:r>
            <a:r>
              <a:rPr lang="zh-CN" altLang="zh-CN" dirty="0" smtClean="0"/>
              <a:t>重</a:t>
            </a:r>
            <a:r>
              <a:rPr lang="en-US" altLang="zh-CN" dirty="0" err="1"/>
              <a:t>Hulstijn</a:t>
            </a:r>
            <a:r>
              <a:rPr lang="zh-CN" altLang="zh-CN" dirty="0"/>
              <a:t>和</a:t>
            </a:r>
            <a:r>
              <a:rPr lang="en-US" altLang="zh-CN" dirty="0" err="1"/>
              <a:t>Bossers</a:t>
            </a:r>
            <a:r>
              <a:rPr lang="en-US" altLang="zh-CN" dirty="0"/>
              <a:t>(1992)</a:t>
            </a:r>
            <a:r>
              <a:rPr lang="zh-CN" altLang="zh-CN" dirty="0" smtClean="0"/>
              <a:t>，</a:t>
            </a:r>
            <a:r>
              <a:rPr lang="zh-CN" altLang="zh-CN" dirty="0"/>
              <a:t>相比一般的日常交际环境，学术环境中的语篇理解对工作记忆造成的负荷大，这就更加加剧了听读之间的差距</a:t>
            </a:r>
            <a:r>
              <a:rPr lang="zh-CN" altLang="zh-CN" dirty="0" smtClean="0"/>
              <a:t>。</a:t>
            </a:r>
            <a:endParaRPr lang="en-US" altLang="zh-CN" dirty="0" smtClean="0"/>
          </a:p>
          <a:p>
            <a:r>
              <a:rPr lang="zh-CN" altLang="zh-CN" dirty="0" smtClean="0"/>
              <a:t>需要说</a:t>
            </a:r>
            <a:r>
              <a:rPr lang="zh-CN" altLang="zh-CN" dirty="0"/>
              <a:t>明的一点是，中国大学生接受性机能发展严重失衡的原因，除了听力原有的难度之外，还与多年来我国英语教学中无论是教学条件还是课程设置都向阅读倾斜有关（戴劲，</a:t>
            </a:r>
            <a:r>
              <a:rPr lang="en-US" altLang="zh-CN" dirty="0"/>
              <a:t>2007</a:t>
            </a:r>
            <a:r>
              <a:rPr lang="zh-CN" altLang="zh-CN" dirty="0"/>
              <a:t>），因此，在教学中加大对听力的训练量也是提高听力能力的重要手段。 </a:t>
            </a:r>
            <a:endParaRPr kumimoji="1" lang="zh-CN" altLang="en-US" dirty="0"/>
          </a:p>
        </p:txBody>
      </p:sp>
    </p:spTree>
    <p:extLst>
      <p:ext uri="{BB962C8B-B14F-4D97-AF65-F5344CB8AC3E}">
        <p14:creationId xmlns:p14="http://schemas.microsoft.com/office/powerpoint/2010/main" val="39756513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14400" y="1449917"/>
            <a:ext cx="7313613" cy="4341283"/>
          </a:xfrm>
        </p:spPr>
        <p:txBody>
          <a:bodyPr>
            <a:normAutofit/>
          </a:bodyPr>
          <a:lstStyle/>
          <a:p>
            <a:pPr marL="0" indent="0">
              <a:buNone/>
            </a:pPr>
            <a:r>
              <a:rPr kumimoji="1" lang="zh-CN" altLang="en-US" dirty="0" smtClean="0"/>
              <a:t>（</a:t>
            </a:r>
            <a:r>
              <a:rPr kumimoji="1" lang="en-US" altLang="zh-CN" dirty="0" smtClean="0"/>
              <a:t>3</a:t>
            </a:r>
            <a:r>
              <a:rPr kumimoji="1" lang="zh-CN" altLang="en-US" dirty="0" smtClean="0"/>
              <a:t>）关键图示在二语语篇理解中的作用</a:t>
            </a:r>
            <a:endParaRPr kumimoji="1" lang="zh-CN" altLang="en-US" dirty="0"/>
          </a:p>
        </p:txBody>
      </p:sp>
      <p:pic>
        <p:nvPicPr>
          <p:cNvPr id="4" name="图片 3" descr="无标题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66" y="1915583"/>
            <a:ext cx="3689351" cy="3542540"/>
          </a:xfrm>
          <a:prstGeom prst="rect">
            <a:avLst/>
          </a:prstGeom>
        </p:spPr>
      </p:pic>
      <p:sp>
        <p:nvSpPr>
          <p:cNvPr id="6" name="矩形 5"/>
          <p:cNvSpPr/>
          <p:nvPr/>
        </p:nvSpPr>
        <p:spPr>
          <a:xfrm>
            <a:off x="501652" y="5735535"/>
            <a:ext cx="3752848" cy="369332"/>
          </a:xfrm>
          <a:prstGeom prst="rect">
            <a:avLst/>
          </a:prstGeom>
        </p:spPr>
        <p:txBody>
          <a:bodyPr wrap="square">
            <a:spAutoFit/>
          </a:bodyPr>
          <a:lstStyle/>
          <a:p>
            <a:r>
              <a:rPr lang="en-US" altLang="zh-CN" b="1" dirty="0" smtClean="0"/>
              <a:t>     </a:t>
            </a:r>
            <a:r>
              <a:rPr lang="zh-CN" altLang="en-US" b="1" dirty="0" smtClean="0"/>
              <a:t>图</a:t>
            </a:r>
            <a:r>
              <a:rPr lang="en-US" altLang="zh-CN" b="1" dirty="0" smtClean="0"/>
              <a:t>a </a:t>
            </a:r>
            <a:r>
              <a:rPr lang="zh-CN" altLang="zh-CN" b="1" dirty="0" smtClean="0"/>
              <a:t>听力理解前测和后测</a:t>
            </a:r>
            <a:endParaRPr lang="zh-CN" altLang="zh-CN" b="1" dirty="0"/>
          </a:p>
        </p:txBody>
      </p:sp>
      <p:pic>
        <p:nvPicPr>
          <p:cNvPr id="7" name="图片 6" descr="无标题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518" y="1915583"/>
            <a:ext cx="3888315" cy="3534834"/>
          </a:xfrm>
          <a:prstGeom prst="rect">
            <a:avLst/>
          </a:prstGeom>
        </p:spPr>
      </p:pic>
      <p:sp>
        <p:nvSpPr>
          <p:cNvPr id="8" name="矩形 7"/>
          <p:cNvSpPr/>
          <p:nvPr/>
        </p:nvSpPr>
        <p:spPr>
          <a:xfrm>
            <a:off x="4887385" y="5749720"/>
            <a:ext cx="3752848" cy="369332"/>
          </a:xfrm>
          <a:prstGeom prst="rect">
            <a:avLst/>
          </a:prstGeom>
        </p:spPr>
        <p:txBody>
          <a:bodyPr wrap="square">
            <a:spAutoFit/>
          </a:bodyPr>
          <a:lstStyle/>
          <a:p>
            <a:r>
              <a:rPr lang="en-US" altLang="zh-CN" b="1" dirty="0" smtClean="0"/>
              <a:t>     </a:t>
            </a:r>
            <a:r>
              <a:rPr lang="zh-CN" altLang="en-US" b="1" dirty="0" smtClean="0"/>
              <a:t>图</a:t>
            </a:r>
            <a:r>
              <a:rPr lang="en-US" altLang="zh-CN" b="1" dirty="0" smtClean="0"/>
              <a:t>b </a:t>
            </a:r>
            <a:r>
              <a:rPr lang="zh-CN" altLang="en-US" b="1" dirty="0" smtClean="0"/>
              <a:t>阅读</a:t>
            </a:r>
            <a:r>
              <a:rPr lang="zh-CN" altLang="zh-CN" b="1" dirty="0" smtClean="0"/>
              <a:t>理解前测和后测</a:t>
            </a:r>
            <a:endParaRPr lang="zh-CN" altLang="zh-CN" b="1" dirty="0"/>
          </a:p>
        </p:txBody>
      </p:sp>
    </p:spTree>
    <p:extLst>
      <p:ext uri="{BB962C8B-B14F-4D97-AF65-F5344CB8AC3E}">
        <p14:creationId xmlns:p14="http://schemas.microsoft.com/office/powerpoint/2010/main" val="40692340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92500"/>
          </a:bodyPr>
          <a:lstStyle/>
          <a:p>
            <a:r>
              <a:rPr lang="zh-CN" altLang="zh-CN" dirty="0" smtClean="0"/>
              <a:t>关键图示帮助听</a:t>
            </a:r>
            <a:r>
              <a:rPr lang="en-US" altLang="zh-CN" dirty="0"/>
              <a:t>/</a:t>
            </a:r>
            <a:r>
              <a:rPr lang="zh-CN" altLang="zh-CN" dirty="0"/>
              <a:t>读者构建关于语篇的心理图式，并激活相关</a:t>
            </a:r>
            <a:r>
              <a:rPr lang="zh-CN" altLang="zh-CN" dirty="0" smtClean="0"/>
              <a:t>的背景信息图式</a:t>
            </a:r>
            <a:r>
              <a:rPr lang="zh-CN" altLang="en-US" dirty="0" smtClean="0"/>
              <a:t>。</a:t>
            </a:r>
            <a:endParaRPr lang="en-US" altLang="zh-CN" dirty="0" smtClean="0"/>
          </a:p>
          <a:p>
            <a:r>
              <a:rPr lang="zh-CN" altLang="zh-CN" dirty="0" smtClean="0"/>
              <a:t>其</a:t>
            </a:r>
            <a:r>
              <a:rPr lang="zh-CN" altLang="zh-CN" dirty="0"/>
              <a:t>中原本容量低的听者尤为受益，这在听力和阅读中均有体现，说明在两者中关键图示的作用模式类似</a:t>
            </a:r>
            <a:r>
              <a:rPr lang="zh-CN" altLang="zh-CN" dirty="0" smtClean="0"/>
              <a:t>。</a:t>
            </a:r>
            <a:endParaRPr lang="en-US" altLang="zh-CN" dirty="0" smtClean="0"/>
          </a:p>
          <a:p>
            <a:r>
              <a:rPr lang="en-US" altLang="zh-CN" dirty="0" smtClean="0"/>
              <a:t>Lund</a:t>
            </a:r>
            <a:r>
              <a:rPr lang="zh-CN" altLang="zh-CN" dirty="0"/>
              <a:t>（</a:t>
            </a:r>
            <a:r>
              <a:rPr lang="en-US" altLang="zh-CN" dirty="0"/>
              <a:t>1991</a:t>
            </a:r>
            <a:r>
              <a:rPr lang="zh-CN" altLang="zh-CN" dirty="0"/>
              <a:t>）提出的弹性框架对此更有解释力，在语篇理解中，解码和理解是两个不可分割且互相制约的过程，因此输入模式的不同即影响解码过程，还牵制了理解过程，所以，听读模式的认知程序类似，但由于模式本质不同，听读的理解加工策略不同。</a:t>
            </a:r>
          </a:p>
          <a:p>
            <a:endParaRPr kumimoji="1" lang="zh-CN" altLang="en-US" dirty="0"/>
          </a:p>
        </p:txBody>
      </p:sp>
    </p:spTree>
    <p:extLst>
      <p:ext uri="{BB962C8B-B14F-4D97-AF65-F5344CB8AC3E}">
        <p14:creationId xmlns:p14="http://schemas.microsoft.com/office/powerpoint/2010/main" val="7158740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lnSpcReduction="10000"/>
          </a:bodyPr>
          <a:lstStyle/>
          <a:p>
            <a:pPr marL="0" indent="0">
              <a:buNone/>
            </a:pPr>
            <a:r>
              <a:rPr lang="zh-CN" altLang="zh-CN" dirty="0" smtClean="0"/>
              <a:t>关键图示对</a:t>
            </a:r>
            <a:r>
              <a:rPr lang="zh-CN" altLang="zh-CN" dirty="0"/>
              <a:t>高水平组阅读</a:t>
            </a:r>
            <a:r>
              <a:rPr lang="zh-CN" altLang="zh-CN" dirty="0" smtClean="0"/>
              <a:t>者的作用并不显著</a:t>
            </a:r>
            <a:endParaRPr lang="en-US" altLang="zh-CN" dirty="0" smtClean="0"/>
          </a:p>
          <a:p>
            <a:r>
              <a:rPr lang="en-US" altLang="zh-CN" dirty="0" smtClean="0"/>
              <a:t>Liu</a:t>
            </a:r>
            <a:r>
              <a:rPr lang="en-US" altLang="zh-CN" dirty="0"/>
              <a:t>(2004)</a:t>
            </a:r>
            <a:r>
              <a:rPr lang="zh-CN" altLang="zh-CN" dirty="0"/>
              <a:t>和戴劲（</a:t>
            </a:r>
            <a:r>
              <a:rPr lang="en-US" altLang="zh-CN" dirty="0"/>
              <a:t>2007</a:t>
            </a:r>
            <a:r>
              <a:rPr lang="zh-CN" altLang="zh-CN" dirty="0"/>
              <a:t>）的研究也出现过类似的结果，并不是所有激活图示的教学手段都可以减轻学习者的认知负荷</a:t>
            </a:r>
            <a:r>
              <a:rPr lang="zh-CN" altLang="zh-CN" dirty="0" smtClean="0"/>
              <a:t>。</a:t>
            </a:r>
            <a:endParaRPr lang="en-US" altLang="zh-CN" dirty="0" smtClean="0"/>
          </a:p>
          <a:p>
            <a:r>
              <a:rPr lang="zh-CN" altLang="zh-CN" dirty="0" smtClean="0"/>
              <a:t>根据认知负荷理论</a:t>
            </a:r>
            <a:r>
              <a:rPr lang="zh-CN" altLang="zh-CN" dirty="0"/>
              <a:t>，在认知负荷过高或过低时，学习者完成认知任务的表现都会受到影响（</a:t>
            </a:r>
            <a:r>
              <a:rPr lang="en-US" altLang="zh-CN" dirty="0" err="1"/>
              <a:t>Teigen</a:t>
            </a:r>
            <a:r>
              <a:rPr lang="en-US" altLang="zh-CN" dirty="0"/>
              <a:t>, 1994</a:t>
            </a:r>
            <a:r>
              <a:rPr lang="zh-CN" altLang="zh-CN" dirty="0"/>
              <a:t>）</a:t>
            </a:r>
            <a:r>
              <a:rPr lang="zh-CN" altLang="zh-CN" dirty="0" smtClean="0"/>
              <a:t>。</a:t>
            </a:r>
            <a:endParaRPr lang="en-US" altLang="zh-CN" dirty="0" smtClean="0"/>
          </a:p>
          <a:p>
            <a:r>
              <a:rPr lang="zh-CN" altLang="zh-CN" dirty="0" smtClean="0"/>
              <a:t>从</a:t>
            </a:r>
            <a:r>
              <a:rPr lang="zh-CN" altLang="zh-CN" dirty="0"/>
              <a:t>注意（</a:t>
            </a:r>
            <a:r>
              <a:rPr lang="en-US" altLang="zh-CN" dirty="0"/>
              <a:t>noticing, Schmidt, 1990</a:t>
            </a:r>
            <a:r>
              <a:rPr lang="zh-CN" altLang="zh-CN" dirty="0"/>
              <a:t>）</a:t>
            </a:r>
            <a:r>
              <a:rPr lang="zh-CN" altLang="zh-CN" dirty="0" smtClean="0"/>
              <a:t>的角度也可得到解释</a:t>
            </a:r>
            <a:r>
              <a:rPr lang="zh-CN" altLang="en-US" dirty="0" smtClean="0"/>
              <a:t>。</a:t>
            </a:r>
            <a:endParaRPr kumimoji="1" lang="zh-CN" altLang="en-US" dirty="0"/>
          </a:p>
        </p:txBody>
      </p:sp>
    </p:spTree>
    <p:extLst>
      <p:ext uri="{BB962C8B-B14F-4D97-AF65-F5344CB8AC3E}">
        <p14:creationId xmlns:p14="http://schemas.microsoft.com/office/powerpoint/2010/main" val="30948328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sz="4000" dirty="0" smtClean="0"/>
              <a:t>5. </a:t>
            </a:r>
            <a:r>
              <a:rPr lang="zh-CN" altLang="zh-CN" sz="4000" dirty="0" smtClean="0"/>
              <a:t>结论与启示</a:t>
            </a:r>
            <a:r>
              <a:rPr lang="zh-CN" altLang="zh-CN" sz="4000" dirty="0"/>
              <a:t/>
            </a:r>
            <a:br>
              <a:rPr lang="zh-CN" altLang="zh-CN" sz="4000" dirty="0"/>
            </a:br>
            <a:endParaRPr kumimoji="1" lang="zh-CN" altLang="en-US" sz="4000" dirty="0"/>
          </a:p>
        </p:txBody>
      </p:sp>
      <p:sp>
        <p:nvSpPr>
          <p:cNvPr id="3" name="内容占位符 2"/>
          <p:cNvSpPr>
            <a:spLocks noGrp="1"/>
          </p:cNvSpPr>
          <p:nvPr>
            <p:ph idx="1"/>
          </p:nvPr>
        </p:nvSpPr>
        <p:spPr>
          <a:xfrm>
            <a:off x="914400" y="1163638"/>
            <a:ext cx="7313613" cy="4056062"/>
          </a:xfrm>
        </p:spPr>
        <p:txBody>
          <a:bodyPr>
            <a:normAutofit/>
          </a:bodyPr>
          <a:lstStyle/>
          <a:p>
            <a:pPr marL="0" indent="0">
              <a:buNone/>
            </a:pPr>
            <a:r>
              <a:rPr lang="zh-CN" altLang="en-US" dirty="0" smtClean="0"/>
              <a:t>结论：</a:t>
            </a:r>
            <a:endParaRPr lang="en-US" altLang="zh-CN" dirty="0" smtClean="0"/>
          </a:p>
          <a:p>
            <a:r>
              <a:rPr lang="zh-CN" altLang="zh-CN" dirty="0" smtClean="0"/>
              <a:t>二语学术理解任务</a:t>
            </a:r>
            <a:r>
              <a:rPr lang="zh-CN" altLang="zh-CN" dirty="0"/>
              <a:t>中的认知负荷是制约二语学术理解能力的</a:t>
            </a:r>
            <a:r>
              <a:rPr lang="zh-CN" altLang="zh-CN" dirty="0" smtClean="0"/>
              <a:t>重要因素</a:t>
            </a:r>
            <a:endParaRPr lang="en-US" altLang="zh-CN" dirty="0" smtClean="0"/>
          </a:p>
          <a:p>
            <a:r>
              <a:rPr lang="zh-CN" altLang="zh-CN" dirty="0" smtClean="0"/>
              <a:t>二语学术听力和阅读</a:t>
            </a:r>
            <a:r>
              <a:rPr lang="zh-CN" altLang="zh-CN" dirty="0"/>
              <a:t>的认知程序类似，</a:t>
            </a:r>
            <a:r>
              <a:rPr lang="zh-CN" altLang="zh-CN" dirty="0" smtClean="0"/>
              <a:t>但由于</a:t>
            </a:r>
            <a:r>
              <a:rPr lang="zh-CN" altLang="en-US" dirty="0" smtClean="0"/>
              <a:t>输入</a:t>
            </a:r>
            <a:r>
              <a:rPr lang="zh-CN" altLang="zh-CN" dirty="0" smtClean="0"/>
              <a:t>模式本质</a:t>
            </a:r>
            <a:r>
              <a:rPr lang="zh-CN" altLang="zh-CN" dirty="0"/>
              <a:t>不同，引起认知负荷的不同。</a:t>
            </a:r>
            <a:endParaRPr kumimoji="1" lang="zh-CN" altLang="en-US" dirty="0"/>
          </a:p>
          <a:p>
            <a:r>
              <a:rPr lang="zh-CN" altLang="zh-CN" dirty="0" smtClean="0"/>
              <a:t>关键图式可通过削减认知负荷提高二语学术语篇</a:t>
            </a:r>
            <a:r>
              <a:rPr lang="zh-CN" altLang="zh-CN" dirty="0"/>
              <a:t>理解水平，它在对听力和阅读理解中的作用模式一致，但是作用程度</a:t>
            </a:r>
            <a:r>
              <a:rPr lang="zh-CN" altLang="zh-CN" dirty="0" smtClean="0"/>
              <a:t>不同。</a:t>
            </a:r>
            <a:endParaRPr lang="en-US" altLang="zh-CN" dirty="0" smtClean="0"/>
          </a:p>
        </p:txBody>
      </p:sp>
    </p:spTree>
    <p:extLst>
      <p:ext uri="{BB962C8B-B14F-4D97-AF65-F5344CB8AC3E}">
        <p14:creationId xmlns:p14="http://schemas.microsoft.com/office/powerpoint/2010/main" val="33408245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a:xfrm>
            <a:off x="914400" y="1471083"/>
            <a:ext cx="7313613" cy="4320117"/>
          </a:xfrm>
        </p:spPr>
        <p:txBody>
          <a:bodyPr>
            <a:normAutofit fontScale="92500" lnSpcReduction="20000"/>
          </a:bodyPr>
          <a:lstStyle/>
          <a:p>
            <a:pPr marL="0" indent="0">
              <a:buNone/>
            </a:pPr>
            <a:r>
              <a:rPr lang="zh-CN" altLang="en-US" dirty="0" smtClean="0"/>
              <a:t>启示：</a:t>
            </a:r>
            <a:endParaRPr lang="en-US" altLang="zh-CN" dirty="0" smtClean="0"/>
          </a:p>
          <a:p>
            <a:pPr marL="0" indent="0">
              <a:buNone/>
            </a:pPr>
            <a:r>
              <a:rPr lang="zh-CN" altLang="zh-CN" dirty="0" smtClean="0"/>
              <a:t>（</a:t>
            </a:r>
            <a:r>
              <a:rPr lang="en-US" altLang="zh-CN" dirty="0" smtClean="0"/>
              <a:t>1</a:t>
            </a:r>
            <a:r>
              <a:rPr lang="zh-CN" altLang="en-US" dirty="0" smtClean="0"/>
              <a:t>）</a:t>
            </a:r>
            <a:r>
              <a:rPr lang="zh-CN" altLang="zh-CN" dirty="0"/>
              <a:t>重视听读的差异，促进英语接受性技能的均衡发展</a:t>
            </a:r>
            <a:r>
              <a:rPr lang="zh-CN" altLang="zh-CN" dirty="0" smtClean="0"/>
              <a:t>。</a:t>
            </a:r>
            <a:endParaRPr lang="en-US" altLang="zh-CN" dirty="0" smtClean="0"/>
          </a:p>
          <a:p>
            <a:r>
              <a:rPr lang="zh-CN" altLang="zh-CN" dirty="0" smtClean="0"/>
              <a:t>适用于听力</a:t>
            </a:r>
            <a:r>
              <a:rPr lang="zh-CN" altLang="zh-CN" dirty="0"/>
              <a:t>教学的方法，不一定能提高阅读能力，同样一种方法也不能适用于所有的</a:t>
            </a:r>
            <a:r>
              <a:rPr lang="zh-CN" altLang="zh-CN" dirty="0" smtClean="0"/>
              <a:t>学生</a:t>
            </a:r>
            <a:r>
              <a:rPr lang="zh-CN" altLang="en-US" dirty="0" smtClean="0"/>
              <a:t>。</a:t>
            </a:r>
            <a:r>
              <a:rPr lang="zh-CN" altLang="zh-CN" dirty="0" smtClean="0"/>
              <a:t> </a:t>
            </a:r>
            <a:endParaRPr kumimoji="1" lang="zh-CN" altLang="en-US" dirty="0"/>
          </a:p>
          <a:p>
            <a:r>
              <a:rPr lang="zh-CN" altLang="zh-CN" dirty="0" smtClean="0"/>
              <a:t>听力相比阅读</a:t>
            </a:r>
            <a:r>
              <a:rPr lang="zh-CN" altLang="en-US" dirty="0" smtClean="0"/>
              <a:t>有其</a:t>
            </a:r>
            <a:r>
              <a:rPr lang="zh-CN" altLang="zh-CN" dirty="0" smtClean="0"/>
              <a:t>独</a:t>
            </a:r>
            <a:r>
              <a:rPr lang="zh-CN" altLang="zh-CN" dirty="0"/>
              <a:t>有的</a:t>
            </a:r>
            <a:r>
              <a:rPr lang="zh-CN" altLang="zh-CN" dirty="0" smtClean="0"/>
              <a:t>特点。</a:t>
            </a:r>
            <a:r>
              <a:rPr lang="zh-CN" altLang="zh-CN" dirty="0"/>
              <a:t>在</a:t>
            </a:r>
            <a:r>
              <a:rPr lang="en-US" altLang="zh-CN" dirty="0"/>
              <a:t>BICS</a:t>
            </a:r>
            <a:r>
              <a:rPr lang="zh-CN" altLang="zh-CN" dirty="0"/>
              <a:t>英语教学阶段，教师可从听力的词句解码角度展开教学，例如辨音、听写练习等等，而在</a:t>
            </a:r>
            <a:r>
              <a:rPr lang="en-US" altLang="zh-CN" dirty="0"/>
              <a:t>CALP</a:t>
            </a:r>
            <a:r>
              <a:rPr lang="zh-CN" altLang="zh-CN" dirty="0"/>
              <a:t>阶段，可从语篇整体结构角度帮助学生掌握大意，如问题导入法、及时归纳法等</a:t>
            </a:r>
            <a:r>
              <a:rPr lang="zh-CN" altLang="zh-CN" dirty="0" smtClean="0"/>
              <a:t>。</a:t>
            </a:r>
            <a:endParaRPr lang="en-US" altLang="zh-CN" dirty="0" smtClean="0"/>
          </a:p>
          <a:p>
            <a:r>
              <a:rPr lang="zh-CN" altLang="zh-CN" dirty="0" smtClean="0"/>
              <a:t>教师除</a:t>
            </a:r>
            <a:r>
              <a:rPr lang="zh-CN" altLang="zh-CN" dirty="0"/>
              <a:t>了本研究使用的关键图示外，</a:t>
            </a:r>
            <a:r>
              <a:rPr lang="zh-CN" altLang="zh-CN" dirty="0" smtClean="0"/>
              <a:t>还可运用其它教学手段</a:t>
            </a:r>
            <a:r>
              <a:rPr lang="zh-CN" altLang="en-US" dirty="0" smtClean="0"/>
              <a:t>削减学术语篇理解中的认知负荷</a:t>
            </a:r>
            <a:r>
              <a:rPr lang="zh-CN" altLang="zh-CN" dirty="0" smtClean="0"/>
              <a:t>，</a:t>
            </a:r>
            <a:r>
              <a:rPr lang="zh-CN" altLang="en-US" dirty="0" smtClean="0"/>
              <a:t>以方便学生将更多的精力投入到学科知识的掌握中。</a:t>
            </a:r>
            <a:endParaRPr lang="en-US" altLang="zh-CN" dirty="0" smtClean="0"/>
          </a:p>
        </p:txBody>
      </p:sp>
    </p:spTree>
    <p:extLst>
      <p:ext uri="{BB962C8B-B14F-4D97-AF65-F5344CB8AC3E}">
        <p14:creationId xmlns:p14="http://schemas.microsoft.com/office/powerpoint/2010/main" val="25618192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kumimoji="1" lang="en-US" altLang="zh-CN" dirty="0" smtClean="0"/>
              <a:t>1.2 </a:t>
            </a:r>
            <a:r>
              <a:rPr lang="en-US" altLang="zh-CN" dirty="0" smtClean="0"/>
              <a:t>BICS </a:t>
            </a:r>
            <a:r>
              <a:rPr lang="zh-CN" altLang="en-US" dirty="0" smtClean="0"/>
              <a:t>和</a:t>
            </a:r>
            <a:r>
              <a:rPr lang="en-US" altLang="zh-CN" dirty="0" smtClean="0"/>
              <a:t>CALP</a:t>
            </a:r>
            <a:r>
              <a:rPr lang="zh-CN" altLang="en-US" dirty="0" smtClean="0"/>
              <a:t>：</a:t>
            </a:r>
            <a:endParaRPr lang="en-US" altLang="zh-CN" dirty="0" smtClean="0"/>
          </a:p>
          <a:p>
            <a:r>
              <a:rPr lang="en-US" altLang="zh-CN" dirty="0"/>
              <a:t>Cummins</a:t>
            </a:r>
            <a:r>
              <a:rPr lang="zh-CN" altLang="zh-CN" dirty="0"/>
              <a:t>（</a:t>
            </a:r>
            <a:r>
              <a:rPr lang="en-US" altLang="zh-CN" dirty="0"/>
              <a:t>1984</a:t>
            </a:r>
            <a:r>
              <a:rPr lang="zh-CN" altLang="zh-CN" dirty="0"/>
              <a:t>）将语言水平分成由</a:t>
            </a:r>
            <a:r>
              <a:rPr lang="en-US" altLang="zh-CN" dirty="0"/>
              <a:t>BICS(Basic Interpersonal Communicative Skills</a:t>
            </a:r>
            <a:r>
              <a:rPr lang="zh-CN" altLang="en-US" dirty="0"/>
              <a:t>）</a:t>
            </a:r>
            <a:r>
              <a:rPr lang="zh-CN" altLang="zh-CN" dirty="0" smtClean="0"/>
              <a:t>和</a:t>
            </a:r>
            <a:r>
              <a:rPr lang="en-US" altLang="zh-CN" dirty="0"/>
              <a:t>CALP(Cognitive/Academic Language Proficiency</a:t>
            </a:r>
            <a:r>
              <a:rPr lang="zh-CN" altLang="en-US" dirty="0"/>
              <a:t>）</a:t>
            </a:r>
            <a:r>
              <a:rPr lang="zh-CN" altLang="zh-CN" dirty="0" smtClean="0"/>
              <a:t>两种</a:t>
            </a:r>
            <a:r>
              <a:rPr lang="zh-CN" altLang="zh-CN" dirty="0"/>
              <a:t>不同语言能力组成</a:t>
            </a:r>
            <a:r>
              <a:rPr lang="zh-CN" altLang="zh-CN" dirty="0" smtClean="0"/>
              <a:t>。</a:t>
            </a:r>
            <a:endParaRPr kumimoji="1" lang="zh-CN" altLang="en-US" dirty="0"/>
          </a:p>
          <a:p>
            <a:pPr marL="0" indent="0">
              <a:buNone/>
            </a:pPr>
            <a:endParaRPr lang="en-US" altLang="zh-CN" dirty="0" smtClean="0"/>
          </a:p>
        </p:txBody>
      </p:sp>
    </p:spTree>
    <p:extLst>
      <p:ext uri="{BB962C8B-B14F-4D97-AF65-F5344CB8AC3E}">
        <p14:creationId xmlns:p14="http://schemas.microsoft.com/office/powerpoint/2010/main" val="261007789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en-US" dirty="0" smtClean="0"/>
              <a:t>值得注意的是：</a:t>
            </a:r>
            <a:r>
              <a:rPr lang="zh-CN" altLang="zh-CN" dirty="0" smtClean="0"/>
              <a:t>关键图示虽是源于浸入式双语</a:t>
            </a:r>
            <a:r>
              <a:rPr lang="zh-CN" altLang="zh-CN" dirty="0"/>
              <a:t>教学的概念，但其应用不只限于此</a:t>
            </a:r>
            <a:r>
              <a:rPr lang="zh-CN" altLang="zh-CN" dirty="0" smtClean="0"/>
              <a:t>，</a:t>
            </a:r>
            <a:r>
              <a:rPr lang="zh-CN" altLang="en-US" dirty="0" smtClean="0"/>
              <a:t>大学英语</a:t>
            </a:r>
            <a:r>
              <a:rPr lang="zh-CN" altLang="zh-CN" dirty="0" smtClean="0"/>
              <a:t>教学也可从中得到启发</a:t>
            </a:r>
            <a:r>
              <a:rPr lang="zh-CN" altLang="zh-CN" dirty="0"/>
              <a:t>。 </a:t>
            </a:r>
            <a:endParaRPr lang="en-US" altLang="zh-CN" dirty="0" smtClean="0"/>
          </a:p>
          <a:p>
            <a:endParaRPr kumimoji="1" lang="zh-CN" altLang="en-US" dirty="0"/>
          </a:p>
        </p:txBody>
      </p:sp>
    </p:spTree>
    <p:extLst>
      <p:ext uri="{BB962C8B-B14F-4D97-AF65-F5344CB8AC3E}">
        <p14:creationId xmlns:p14="http://schemas.microsoft.com/office/powerpoint/2010/main" val="33989715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无标题3.png"/>
          <p:cNvPicPr>
            <a:picLocks noGrp="1" noChangeAspect="1"/>
          </p:cNvPicPr>
          <p:nvPr>
            <p:ph idx="1"/>
          </p:nvPr>
        </p:nvPicPr>
        <p:blipFill>
          <a:blip r:embed="rId3">
            <a:extLst>
              <a:ext uri="{28A0092B-C50C-407E-A947-70E740481C1C}">
                <a14:useLocalDpi xmlns:a14="http://schemas.microsoft.com/office/drawing/2010/main" val="0"/>
              </a:ext>
            </a:extLst>
          </a:blip>
          <a:srcRect t="3930" b="3930"/>
          <a:stretch>
            <a:fillRect/>
          </a:stretch>
        </p:blipFill>
        <p:spPr/>
      </p:pic>
      <p:sp>
        <p:nvSpPr>
          <p:cNvPr id="6" name="矩形 5"/>
          <p:cNvSpPr/>
          <p:nvPr/>
        </p:nvSpPr>
        <p:spPr>
          <a:xfrm>
            <a:off x="2404585" y="6123001"/>
            <a:ext cx="6077656" cy="369332"/>
          </a:xfrm>
          <a:prstGeom prst="rect">
            <a:avLst/>
          </a:prstGeom>
        </p:spPr>
        <p:txBody>
          <a:bodyPr wrap="none">
            <a:spAutoFit/>
          </a:bodyPr>
          <a:lstStyle/>
          <a:p>
            <a:r>
              <a:rPr lang="zh-CN" altLang="zh-CN" dirty="0"/>
              <a:t>（</a:t>
            </a:r>
            <a:r>
              <a:rPr lang="zh-CN" altLang="zh-CN" dirty="0" smtClean="0"/>
              <a:t>《</a:t>
            </a:r>
            <a:r>
              <a:rPr lang="zh-CN" altLang="en-US" dirty="0" smtClean="0"/>
              <a:t>应用型大学英语</a:t>
            </a:r>
            <a:r>
              <a:rPr lang="zh-CN" altLang="zh-CN" dirty="0" smtClean="0"/>
              <a:t>视听说教程学生用书第一册</a:t>
            </a:r>
            <a:r>
              <a:rPr lang="zh-CN" altLang="zh-CN" dirty="0"/>
              <a:t>》，</a:t>
            </a:r>
            <a:r>
              <a:rPr lang="en-US" altLang="zh-CN" dirty="0"/>
              <a:t>P35</a:t>
            </a:r>
            <a:r>
              <a:rPr lang="zh-CN" altLang="zh-CN" dirty="0"/>
              <a:t>）</a:t>
            </a:r>
          </a:p>
        </p:txBody>
      </p:sp>
    </p:spTree>
    <p:extLst>
      <p:ext uri="{BB962C8B-B14F-4D97-AF65-F5344CB8AC3E}">
        <p14:creationId xmlns:p14="http://schemas.microsoft.com/office/powerpoint/2010/main" val="13396454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descr="无标题4.png"/>
          <p:cNvPicPr>
            <a:picLocks noGrp="1" noChangeAspect="1"/>
          </p:cNvPicPr>
          <p:nvPr>
            <p:ph idx="1"/>
          </p:nvPr>
        </p:nvPicPr>
        <p:blipFill>
          <a:blip r:embed="rId2">
            <a:extLst>
              <a:ext uri="{28A0092B-C50C-407E-A947-70E740481C1C}">
                <a14:useLocalDpi xmlns:a14="http://schemas.microsoft.com/office/drawing/2010/main" val="0"/>
              </a:ext>
            </a:extLst>
          </a:blip>
          <a:srcRect t="-17954" b="-17954"/>
          <a:stretch>
            <a:fillRect/>
          </a:stretch>
        </p:blipFill>
        <p:spPr/>
      </p:pic>
      <p:sp>
        <p:nvSpPr>
          <p:cNvPr id="6" name="矩形 5"/>
          <p:cNvSpPr/>
          <p:nvPr/>
        </p:nvSpPr>
        <p:spPr>
          <a:xfrm>
            <a:off x="2415169" y="5438285"/>
            <a:ext cx="6077656" cy="369332"/>
          </a:xfrm>
          <a:prstGeom prst="rect">
            <a:avLst/>
          </a:prstGeom>
        </p:spPr>
        <p:txBody>
          <a:bodyPr wrap="none">
            <a:spAutoFit/>
          </a:bodyPr>
          <a:lstStyle/>
          <a:p>
            <a:r>
              <a:rPr lang="zh-CN" altLang="zh-CN" dirty="0"/>
              <a:t>（</a:t>
            </a:r>
            <a:r>
              <a:rPr lang="zh-CN" altLang="zh-CN" dirty="0" smtClean="0"/>
              <a:t>《</a:t>
            </a:r>
            <a:r>
              <a:rPr lang="zh-CN" altLang="en-US" dirty="0" smtClean="0"/>
              <a:t>应用型大学英语</a:t>
            </a:r>
            <a:r>
              <a:rPr lang="zh-CN" altLang="zh-CN" dirty="0" smtClean="0"/>
              <a:t>视听说教程学生用书第二册</a:t>
            </a:r>
            <a:r>
              <a:rPr lang="zh-CN" altLang="zh-CN" dirty="0"/>
              <a:t>》，</a:t>
            </a:r>
            <a:r>
              <a:rPr lang="en-US" altLang="zh-CN" dirty="0"/>
              <a:t>P36</a:t>
            </a:r>
            <a:r>
              <a:rPr lang="zh-CN" altLang="zh-CN" dirty="0"/>
              <a:t>）</a:t>
            </a:r>
          </a:p>
        </p:txBody>
      </p:sp>
    </p:spTree>
    <p:extLst>
      <p:ext uri="{BB962C8B-B14F-4D97-AF65-F5344CB8AC3E}">
        <p14:creationId xmlns:p14="http://schemas.microsoft.com/office/powerpoint/2010/main" val="8502697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pPr marL="0" indent="0">
              <a:buNone/>
            </a:pPr>
            <a:r>
              <a:rPr lang="zh-CN" altLang="en-US" dirty="0" smtClean="0"/>
              <a:t>（</a:t>
            </a:r>
            <a:r>
              <a:rPr lang="en-US" altLang="zh-CN" dirty="0" smtClean="0"/>
              <a:t>2</a:t>
            </a:r>
            <a:r>
              <a:rPr lang="zh-CN" altLang="en-US" dirty="0" smtClean="0"/>
              <a:t>）</a:t>
            </a:r>
            <a:r>
              <a:rPr lang="zh-CN" altLang="zh-CN" dirty="0" smtClean="0"/>
              <a:t>抓住听读</a:t>
            </a:r>
            <a:r>
              <a:rPr lang="zh-CN" altLang="zh-CN" dirty="0"/>
              <a:t>的共同点，促成听读技能迁移</a:t>
            </a:r>
            <a:r>
              <a:rPr lang="zh-CN" altLang="zh-CN" dirty="0" smtClean="0"/>
              <a:t>。</a:t>
            </a:r>
            <a:endParaRPr lang="en-US" altLang="zh-CN" dirty="0" smtClean="0"/>
          </a:p>
          <a:p>
            <a:pPr marL="0" indent="0">
              <a:buNone/>
            </a:pPr>
            <a:r>
              <a:rPr lang="zh-CN" altLang="zh-CN" dirty="0" smtClean="0"/>
              <a:t>听读</a:t>
            </a:r>
            <a:r>
              <a:rPr lang="zh-CN" altLang="zh-CN" dirty="0"/>
              <a:t>具有类似的认知过程，教学中还应把握同属接受性技能的听读之间的共同点，如类似的语篇解码策略和信息处理技能等，这样可起到事半功倍的作用。</a:t>
            </a:r>
          </a:p>
          <a:p>
            <a:endParaRPr kumimoji="1" lang="zh-CN" altLang="en-US" dirty="0"/>
          </a:p>
        </p:txBody>
      </p:sp>
    </p:spTree>
    <p:extLst>
      <p:ext uri="{BB962C8B-B14F-4D97-AF65-F5344CB8AC3E}">
        <p14:creationId xmlns:p14="http://schemas.microsoft.com/office/powerpoint/2010/main" val="37265262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buNone/>
            </a:pPr>
            <a:r>
              <a:rPr lang="zh-CN" altLang="en-US" dirty="0" smtClean="0"/>
              <a:t>（</a:t>
            </a:r>
            <a:r>
              <a:rPr lang="en-US" altLang="zh-CN" dirty="0" smtClean="0"/>
              <a:t>3</a:t>
            </a:r>
            <a:r>
              <a:rPr lang="zh-CN" altLang="en-US" dirty="0" smtClean="0"/>
              <a:t>）</a:t>
            </a:r>
            <a:r>
              <a:rPr lang="zh-CN" altLang="zh-CN" dirty="0" smtClean="0"/>
              <a:t>学术英语</a:t>
            </a:r>
            <a:r>
              <a:rPr lang="zh-CN" altLang="zh-CN" dirty="0"/>
              <a:t>的特点角度出发整体提高学术英语接受性技能。</a:t>
            </a:r>
            <a:r>
              <a:rPr lang="en-US" altLang="zh-CN" dirty="0"/>
              <a:t>Cummins(1979)</a:t>
            </a:r>
            <a:r>
              <a:rPr lang="zh-CN" altLang="zh-CN" dirty="0"/>
              <a:t>曾指出，</a:t>
            </a:r>
            <a:r>
              <a:rPr lang="en-US" altLang="zh-CN" dirty="0"/>
              <a:t>CALP</a:t>
            </a:r>
            <a:r>
              <a:rPr lang="zh-CN" altLang="zh-CN" dirty="0"/>
              <a:t>对认知的要求比</a:t>
            </a:r>
            <a:r>
              <a:rPr lang="en-US" altLang="zh-CN" dirty="0"/>
              <a:t>BICS</a:t>
            </a:r>
            <a:r>
              <a:rPr lang="zh-CN" altLang="zh-CN" dirty="0"/>
              <a:t>对认知的要求更高，在以内容为驱动的教学中，教师应注意减轻学习任务中的认知负荷</a:t>
            </a:r>
            <a:r>
              <a:rPr lang="zh-CN" altLang="zh-CN" dirty="0" smtClean="0"/>
              <a:t>。</a:t>
            </a:r>
            <a:endParaRPr lang="en-US" altLang="zh-CN" dirty="0" smtClean="0"/>
          </a:p>
          <a:p>
            <a:r>
              <a:rPr lang="zh-CN" altLang="zh-CN" dirty="0" smtClean="0"/>
              <a:t>教师要帮助学生从语</a:t>
            </a:r>
            <a:r>
              <a:rPr lang="zh-CN" altLang="zh-CN" dirty="0"/>
              <a:t>言上做好准备</a:t>
            </a:r>
            <a:r>
              <a:rPr lang="zh-CN" altLang="zh-CN" dirty="0" smtClean="0"/>
              <a:t>。普通英语</a:t>
            </a:r>
            <a:r>
              <a:rPr lang="zh-CN" altLang="zh-CN" dirty="0"/>
              <a:t>技能不等于学术英语技能</a:t>
            </a:r>
            <a:r>
              <a:rPr lang="zh-CN" altLang="zh-CN" dirty="0" smtClean="0"/>
              <a:t>。</a:t>
            </a:r>
            <a:endParaRPr kumimoji="1" lang="zh-CN" altLang="en-US" dirty="0"/>
          </a:p>
        </p:txBody>
      </p:sp>
    </p:spTree>
    <p:extLst>
      <p:ext uri="{BB962C8B-B14F-4D97-AF65-F5344CB8AC3E}">
        <p14:creationId xmlns:p14="http://schemas.microsoft.com/office/powerpoint/2010/main" val="5018913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a:t>研究者和教师应从语言和学科内容的结合点出发将学术英语课的教学加深、拓展（</a:t>
            </a:r>
            <a:r>
              <a:rPr lang="en-US" altLang="zh-CN" dirty="0"/>
              <a:t>Mohan &amp; Slater 2006</a:t>
            </a:r>
            <a:r>
              <a:rPr lang="zh-CN" altLang="zh-CN" dirty="0"/>
              <a:t>）</a:t>
            </a:r>
            <a:r>
              <a:rPr lang="zh-CN" altLang="en-US" dirty="0"/>
              <a:t>，</a:t>
            </a:r>
            <a:r>
              <a:rPr lang="zh-CN" altLang="zh-CN" dirty="0"/>
              <a:t>帮助学生熟悉专业词汇特点、句法结构和语篇特征，为学生用英语进行专业学习做好语言、内容和学习技能上的准备（</a:t>
            </a:r>
            <a:r>
              <a:rPr lang="en-US" altLang="zh-CN" dirty="0"/>
              <a:t>Fang</a:t>
            </a:r>
            <a:r>
              <a:rPr lang="zh-CN" altLang="zh-CN" dirty="0"/>
              <a:t>，</a:t>
            </a:r>
            <a:r>
              <a:rPr lang="en-US" altLang="zh-CN" dirty="0"/>
              <a:t>2011</a:t>
            </a:r>
            <a:r>
              <a:rPr lang="zh-CN" altLang="zh-CN" dirty="0"/>
              <a:t>）。</a:t>
            </a:r>
          </a:p>
          <a:p>
            <a:endParaRPr kumimoji="1" lang="zh-CN" altLang="en-US" dirty="0"/>
          </a:p>
        </p:txBody>
      </p:sp>
    </p:spTree>
    <p:extLst>
      <p:ext uri="{BB962C8B-B14F-4D97-AF65-F5344CB8AC3E}">
        <p14:creationId xmlns:p14="http://schemas.microsoft.com/office/powerpoint/2010/main" val="27280620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6" name="内容占位符 5" descr="Unknow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176" t="-4861" r="-21095" b="-5706"/>
          <a:stretch/>
        </p:blipFill>
        <p:spPr>
          <a:xfrm>
            <a:off x="1555750" y="1280583"/>
            <a:ext cx="5461000" cy="4296834"/>
          </a:xfrm>
        </p:spPr>
      </p:pic>
    </p:spTree>
    <p:extLst>
      <p:ext uri="{BB962C8B-B14F-4D97-AF65-F5344CB8AC3E}">
        <p14:creationId xmlns:p14="http://schemas.microsoft.com/office/powerpoint/2010/main" val="1827504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pPr marL="0" indent="0">
              <a:buNone/>
            </a:pPr>
            <a:r>
              <a:rPr lang="en-US" altLang="zh-CN" dirty="0" smtClean="0"/>
              <a:t>1.3 </a:t>
            </a:r>
            <a:r>
              <a:rPr lang="zh-CN" altLang="en-US" dirty="0" smtClean="0"/>
              <a:t>二语学术听力和阅读：</a:t>
            </a:r>
            <a:endParaRPr lang="en-US" altLang="zh-CN" dirty="0" smtClean="0"/>
          </a:p>
          <a:p>
            <a:r>
              <a:rPr lang="zh-CN" altLang="zh-CN" dirty="0" smtClean="0"/>
              <a:t>在以内容驱动</a:t>
            </a:r>
            <a:r>
              <a:rPr lang="zh-CN" altLang="zh-CN" dirty="0"/>
              <a:t>教学中，学术讲座和文献阅读是学生获取知识的主要</a:t>
            </a:r>
            <a:r>
              <a:rPr lang="zh-CN" altLang="zh-CN" dirty="0" smtClean="0"/>
              <a:t>手段</a:t>
            </a:r>
            <a:r>
              <a:rPr lang="zh-CN" altLang="en-US" dirty="0" smtClean="0"/>
              <a:t>。</a:t>
            </a:r>
            <a:endParaRPr lang="en-US" altLang="zh-CN" dirty="0" smtClean="0"/>
          </a:p>
          <a:p>
            <a:endParaRPr lang="en-US" altLang="zh-CN" dirty="0"/>
          </a:p>
          <a:p>
            <a:endParaRPr kumimoji="1" lang="zh-CN" altLang="en-US" dirty="0"/>
          </a:p>
        </p:txBody>
      </p:sp>
    </p:spTree>
    <p:extLst>
      <p:ext uri="{BB962C8B-B14F-4D97-AF65-F5344CB8AC3E}">
        <p14:creationId xmlns:p14="http://schemas.microsoft.com/office/powerpoint/2010/main" val="37154734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fontScale="92500"/>
          </a:bodyPr>
          <a:lstStyle/>
          <a:p>
            <a:r>
              <a:rPr lang="zh-CN" altLang="zh-CN" dirty="0"/>
              <a:t>一语研究证明听读能力有显著的内在联系性（</a:t>
            </a:r>
            <a:r>
              <a:rPr lang="en-US" altLang="zh-CN" dirty="0" err="1"/>
              <a:t>Diakidoy</a:t>
            </a:r>
            <a:r>
              <a:rPr lang="en-US" altLang="zh-CN" dirty="0"/>
              <a:t>, </a:t>
            </a:r>
            <a:r>
              <a:rPr lang="en-US" altLang="zh-CN" dirty="0" err="1"/>
              <a:t>Stylianou</a:t>
            </a:r>
            <a:r>
              <a:rPr lang="en-US" altLang="zh-CN" dirty="0"/>
              <a:t>, </a:t>
            </a:r>
            <a:r>
              <a:rPr lang="en-US" altLang="zh-CN" dirty="0" err="1"/>
              <a:t>Krefillidow</a:t>
            </a:r>
            <a:r>
              <a:rPr lang="en-US" altLang="zh-CN" dirty="0"/>
              <a:t> &amp; </a:t>
            </a:r>
            <a:r>
              <a:rPr lang="en-US" altLang="zh-CN" dirty="0" err="1"/>
              <a:t>Papageorgiou</a:t>
            </a:r>
            <a:r>
              <a:rPr lang="en-US" altLang="zh-CN" dirty="0"/>
              <a:t>, 2005</a:t>
            </a:r>
            <a:r>
              <a:rPr lang="zh-CN" altLang="zh-CN" dirty="0"/>
              <a:t>）</a:t>
            </a:r>
            <a:r>
              <a:rPr lang="zh-CN" altLang="zh-CN" dirty="0" smtClean="0"/>
              <a:t>。</a:t>
            </a:r>
            <a:endParaRPr lang="en-US" altLang="zh-CN" dirty="0" smtClean="0"/>
          </a:p>
          <a:p>
            <a:r>
              <a:rPr lang="zh-CN" altLang="en-US" dirty="0" smtClean="0"/>
              <a:t>在二语中，</a:t>
            </a:r>
            <a:r>
              <a:rPr lang="zh-CN" altLang="zh-CN" dirty="0" smtClean="0"/>
              <a:t>就</a:t>
            </a:r>
            <a:r>
              <a:rPr lang="en-US" altLang="zh-CN" dirty="0"/>
              <a:t>CALP</a:t>
            </a:r>
            <a:r>
              <a:rPr lang="zh-CN" altLang="zh-CN" dirty="0"/>
              <a:t>而言，与阅读相比，学生在听力上的困难更大</a:t>
            </a:r>
            <a:r>
              <a:rPr lang="en-US" altLang="zh-CN" dirty="0"/>
              <a:t>(Anderson-</a:t>
            </a:r>
            <a:r>
              <a:rPr lang="en-US" altLang="zh-CN" dirty="0" err="1"/>
              <a:t>Mejias</a:t>
            </a:r>
            <a:r>
              <a:rPr lang="en-US" altLang="zh-CN" dirty="0"/>
              <a:t>, 1986; Huang</a:t>
            </a:r>
            <a:r>
              <a:rPr lang="zh-CN" altLang="zh-CN" dirty="0"/>
              <a:t>，</a:t>
            </a:r>
            <a:r>
              <a:rPr lang="en-US" altLang="zh-CN" dirty="0" smtClean="0"/>
              <a:t>2009; </a:t>
            </a:r>
            <a:r>
              <a:rPr lang="en-US" altLang="zh-CN" dirty="0"/>
              <a:t>Huang &amp; Klinger, </a:t>
            </a:r>
            <a:r>
              <a:rPr lang="en-US" altLang="zh-CN" dirty="0" smtClean="0"/>
              <a:t>2006)</a:t>
            </a:r>
            <a:r>
              <a:rPr lang="zh-CN" altLang="en-US" dirty="0" smtClean="0"/>
              <a:t>。</a:t>
            </a:r>
            <a:endParaRPr lang="en-US" altLang="zh-CN" dirty="0" smtClean="0"/>
          </a:p>
          <a:p>
            <a:r>
              <a:rPr lang="zh-CN" altLang="zh-CN" dirty="0" smtClean="0"/>
              <a:t>尤</a:t>
            </a:r>
            <a:r>
              <a:rPr lang="zh-CN" altLang="zh-CN" dirty="0"/>
              <a:t>其是中国学生的学术讲座听力能力严重缺失（</a:t>
            </a:r>
            <a:r>
              <a:rPr lang="en-US" altLang="zh-CN" dirty="0"/>
              <a:t>Miller, 2009</a:t>
            </a:r>
            <a:r>
              <a:rPr lang="zh-CN" altLang="zh-CN" dirty="0" smtClean="0"/>
              <a:t>）。</a:t>
            </a:r>
            <a:endParaRPr lang="en-US" altLang="zh-CN" dirty="0"/>
          </a:p>
          <a:p>
            <a:r>
              <a:rPr lang="zh-CN" altLang="zh-CN" dirty="0" smtClean="0"/>
              <a:t>中国非英语专业</a:t>
            </a:r>
            <a:r>
              <a:rPr lang="zh-CN" altLang="zh-CN" dirty="0"/>
              <a:t>大学生的英语听读技能发展失衡</a:t>
            </a:r>
            <a:r>
              <a:rPr lang="zh-CN" altLang="zh-CN" dirty="0" smtClean="0"/>
              <a:t>（</a:t>
            </a:r>
            <a:r>
              <a:rPr lang="zh-CN" altLang="en-US" dirty="0" smtClean="0"/>
              <a:t>刘润清、戴曼纯，</a:t>
            </a:r>
            <a:r>
              <a:rPr lang="en-US" altLang="zh-CN" dirty="0" smtClean="0"/>
              <a:t>2003</a:t>
            </a:r>
            <a:r>
              <a:rPr lang="zh-CN" altLang="en-US" dirty="0" smtClean="0"/>
              <a:t>；</a:t>
            </a:r>
            <a:r>
              <a:rPr lang="zh-CN" altLang="zh-CN" dirty="0" smtClean="0"/>
              <a:t>戴劲</a:t>
            </a:r>
            <a:r>
              <a:rPr lang="en-US" altLang="zh-CN" dirty="0" smtClean="0"/>
              <a:t> 2007</a:t>
            </a:r>
            <a:r>
              <a:rPr lang="zh-CN" altLang="zh-CN" dirty="0" smtClean="0"/>
              <a:t>）。</a:t>
            </a:r>
            <a:endParaRPr lang="en-US" altLang="zh-CN" dirty="0" smtClean="0"/>
          </a:p>
          <a:p>
            <a:endParaRPr kumimoji="1" lang="zh-CN" altLang="en-US" dirty="0"/>
          </a:p>
          <a:p>
            <a:endParaRPr kumimoji="1" lang="zh-CN" altLang="en-US" dirty="0"/>
          </a:p>
        </p:txBody>
      </p:sp>
    </p:spTree>
    <p:extLst>
      <p:ext uri="{BB962C8B-B14F-4D97-AF65-F5344CB8AC3E}">
        <p14:creationId xmlns:p14="http://schemas.microsoft.com/office/powerpoint/2010/main" val="39865096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r>
              <a:rPr lang="zh-CN" altLang="zh-CN" dirty="0" smtClean="0"/>
              <a:t>学术听力能力又是决定学生学术</a:t>
            </a:r>
            <a:r>
              <a:rPr lang="zh-CN" altLang="zh-CN" dirty="0"/>
              <a:t>水平发展的最重要因素（</a:t>
            </a:r>
            <a:r>
              <a:rPr lang="en-US" altLang="zh-CN" dirty="0"/>
              <a:t>Huang, 2010</a:t>
            </a:r>
            <a:r>
              <a:rPr lang="zh-CN" altLang="zh-CN" dirty="0"/>
              <a:t>）</a:t>
            </a:r>
            <a:endParaRPr lang="en-US" altLang="zh-CN" dirty="0" smtClean="0"/>
          </a:p>
          <a:p>
            <a:r>
              <a:rPr lang="zh-CN" altLang="zh-CN" dirty="0" smtClean="0"/>
              <a:t>因此正视听</a:t>
            </a:r>
            <a:r>
              <a:rPr lang="zh-CN" altLang="zh-CN" dirty="0"/>
              <a:t>、读之间的内在的关联性，对促使我国</a:t>
            </a:r>
            <a:r>
              <a:rPr lang="zh-CN" altLang="zh-CN" dirty="0" smtClean="0"/>
              <a:t>学生的英语接受</a:t>
            </a:r>
            <a:r>
              <a:rPr lang="zh-CN" altLang="en-US" dirty="0" smtClean="0"/>
              <a:t>型</a:t>
            </a:r>
            <a:r>
              <a:rPr lang="zh-CN" altLang="zh-CN" dirty="0" smtClean="0"/>
              <a:t>技能均衡地发展和学术</a:t>
            </a:r>
            <a:r>
              <a:rPr lang="zh-CN" altLang="zh-CN" dirty="0"/>
              <a:t>信息理解能力的整体提高具有重要的意义</a:t>
            </a:r>
            <a:r>
              <a:rPr lang="zh-CN" altLang="zh-CN" dirty="0" smtClean="0"/>
              <a:t>。</a:t>
            </a:r>
            <a:endParaRPr lang="en-US" altLang="zh-CN" dirty="0" smtClean="0"/>
          </a:p>
          <a:p>
            <a:pPr marL="0" indent="0">
              <a:buNone/>
            </a:pPr>
            <a:endParaRPr kumimoji="1" lang="zh-CN" altLang="en-US" dirty="0"/>
          </a:p>
        </p:txBody>
      </p:sp>
    </p:spTree>
    <p:extLst>
      <p:ext uri="{BB962C8B-B14F-4D97-AF65-F5344CB8AC3E}">
        <p14:creationId xmlns:p14="http://schemas.microsoft.com/office/powerpoint/2010/main" val="446548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sz="4000" dirty="0" smtClean="0"/>
              <a:t>2. </a:t>
            </a:r>
            <a:r>
              <a:rPr lang="zh-CN" altLang="zh-CN" sz="4000" dirty="0" smtClean="0"/>
              <a:t>理论</a:t>
            </a:r>
            <a:r>
              <a:rPr lang="zh-CN" altLang="zh-CN" sz="4000" dirty="0"/>
              <a:t>背景</a:t>
            </a:r>
            <a:br>
              <a:rPr lang="zh-CN" altLang="zh-CN" sz="4000" dirty="0"/>
            </a:br>
            <a:endParaRPr kumimoji="1" lang="zh-CN" altLang="en-US" sz="4000" dirty="0"/>
          </a:p>
        </p:txBody>
      </p:sp>
      <p:sp>
        <p:nvSpPr>
          <p:cNvPr id="3" name="内容占位符 2"/>
          <p:cNvSpPr>
            <a:spLocks noGrp="1"/>
          </p:cNvSpPr>
          <p:nvPr>
            <p:ph idx="1"/>
          </p:nvPr>
        </p:nvSpPr>
        <p:spPr>
          <a:xfrm>
            <a:off x="914400" y="1227667"/>
            <a:ext cx="7313613" cy="4563533"/>
          </a:xfrm>
        </p:spPr>
        <p:txBody>
          <a:bodyPr/>
          <a:lstStyle/>
          <a:p>
            <a:pPr marL="0" indent="0">
              <a:buNone/>
            </a:pPr>
            <a:r>
              <a:rPr lang="en-US" altLang="zh-CN" dirty="0" smtClean="0"/>
              <a:t>2.1</a:t>
            </a:r>
            <a:r>
              <a:rPr lang="zh-CN" altLang="zh-CN" dirty="0"/>
              <a:t>听力理解和阅读</a:t>
            </a:r>
            <a:r>
              <a:rPr lang="zh-CN" altLang="zh-CN" dirty="0" smtClean="0"/>
              <a:t>理解</a:t>
            </a:r>
            <a:endParaRPr lang="en-US" altLang="zh-CN" dirty="0" smtClean="0"/>
          </a:p>
        </p:txBody>
      </p:sp>
      <p:pic>
        <p:nvPicPr>
          <p:cNvPr id="4" name="图片 3" descr="Unkn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914" y="1790698"/>
            <a:ext cx="4508501" cy="3069167"/>
          </a:xfrm>
          <a:prstGeom prst="rect">
            <a:avLst/>
          </a:prstGeom>
        </p:spPr>
      </p:pic>
    </p:spTree>
    <p:extLst>
      <p:ext uri="{BB962C8B-B14F-4D97-AF65-F5344CB8AC3E}">
        <p14:creationId xmlns:p14="http://schemas.microsoft.com/office/powerpoint/2010/main" val="78387289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墨水池">
  <a:themeElements>
    <a:clrScheme name="墨水池">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墨水池">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墨水池">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墨水池.thmx</Template>
  <TotalTime>895</TotalTime>
  <Words>2542</Words>
  <Application>Microsoft Macintosh PowerPoint</Application>
  <PresentationFormat>全屏显示(4:3)</PresentationFormat>
  <Paragraphs>204</Paragraphs>
  <Slides>45</Slides>
  <Notes>28</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墨水池</vt:lpstr>
      <vt:lpstr>二语学术听力和阅读理解认知负荷研究 </vt:lpstr>
      <vt:lpstr>PowerPoint 演示文稿</vt:lpstr>
      <vt:lpstr>1. 引言</vt:lpstr>
      <vt:lpstr>PowerPoint 演示文稿</vt:lpstr>
      <vt:lpstr>PowerPoint 演示文稿</vt:lpstr>
      <vt:lpstr>PowerPoint 演示文稿</vt:lpstr>
      <vt:lpstr>PowerPoint 演示文稿</vt:lpstr>
      <vt:lpstr>PowerPoint 演示文稿</vt:lpstr>
      <vt:lpstr>2. 理论背景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研究设计 </vt:lpstr>
      <vt:lpstr>PowerPoint 演示文稿</vt:lpstr>
      <vt:lpstr>PowerPoint 演示文稿</vt:lpstr>
      <vt:lpstr>PowerPoint 演示文稿</vt:lpstr>
      <vt:lpstr>4. 结果与讨论 </vt:lpstr>
      <vt:lpstr>PowerPoint 演示文稿</vt:lpstr>
      <vt:lpstr>PowerPoint 演示文稿</vt:lpstr>
      <vt:lpstr>PowerPoint 演示文稿</vt:lpstr>
      <vt:lpstr>PowerPoint 演示文稿</vt:lpstr>
      <vt:lpstr>PowerPoint 演示文稿</vt:lpstr>
      <vt:lpstr>5. 结论与启示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SHU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辅助手段与输入模式对二语学术语篇理解中认知负荷的影响 </dc:title>
  <dc:creator>xiaoyuan li</dc:creator>
  <cp:lastModifiedBy>xiaoyuan li</cp:lastModifiedBy>
  <cp:revision>101</cp:revision>
  <dcterms:created xsi:type="dcterms:W3CDTF">2012-04-17T11:55:58Z</dcterms:created>
  <dcterms:modified xsi:type="dcterms:W3CDTF">2012-04-20T04:00:16Z</dcterms:modified>
</cp:coreProperties>
</file>